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258" r:id="rId3"/>
    <p:sldId id="265" r:id="rId4"/>
    <p:sldId id="284" r:id="rId5"/>
    <p:sldId id="262" r:id="rId6"/>
    <p:sldId id="268" r:id="rId7"/>
    <p:sldId id="292" r:id="rId8"/>
    <p:sldId id="277" r:id="rId9"/>
    <p:sldId id="279" r:id="rId10"/>
    <p:sldId id="286" r:id="rId11"/>
    <p:sldId id="283" r:id="rId12"/>
    <p:sldId id="272" r:id="rId13"/>
    <p:sldId id="274" r:id="rId14"/>
    <p:sldId id="280" r:id="rId15"/>
    <p:sldId id="289" r:id="rId16"/>
    <p:sldId id="275" r:id="rId17"/>
    <p:sldId id="290" r:id="rId18"/>
    <p:sldId id="281" r:id="rId19"/>
    <p:sldId id="288"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E87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57" autoAdjust="0"/>
  </p:normalViewPr>
  <p:slideViewPr>
    <p:cSldViewPr snapToGrid="0">
      <p:cViewPr varScale="1">
        <p:scale>
          <a:sx n="73" d="100"/>
          <a:sy n="73" d="100"/>
        </p:scale>
        <p:origin x="1070"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Mean Overall Rating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303395669291342E-2"/>
          <c:y val="0.1788367877191937"/>
          <c:w val="0.94569660433070868"/>
          <c:h val="0.76482334123872164"/>
        </c:manualLayout>
      </c:layout>
      <c:lineChart>
        <c:grouping val="standard"/>
        <c:varyColors val="0"/>
        <c:ser>
          <c:idx val="0"/>
          <c:order val="0"/>
          <c:tx>
            <c:strRef>
              <c:f>Sheet1!$B$1</c:f>
              <c:strCache>
                <c:ptCount val="1"/>
                <c:pt idx="0">
                  <c:v>Mean Rating</c:v>
                </c:pt>
              </c:strCache>
            </c:strRef>
          </c:tx>
          <c:spPr>
            <a:ln w="28575" cap="rnd">
              <a:solidFill>
                <a:schemeClr val="accent1"/>
              </a:solidFill>
              <a:round/>
            </a:ln>
            <a:effectLst/>
          </c:spPr>
          <c:marker>
            <c:symbol val="none"/>
          </c:marker>
          <c:cat>
            <c:numRef>
              <c:f>Sheet1!$A$2:$A$15</c:f>
              <c:numCache>
                <c:formatCode>General</c:formatCod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numCache>
            </c:numRef>
          </c:cat>
          <c:val>
            <c:numRef>
              <c:f>Sheet1!$B$2:$B$15</c:f>
              <c:numCache>
                <c:formatCode>General</c:formatCode>
                <c:ptCount val="14"/>
                <c:pt idx="0">
                  <c:v>3.968</c:v>
                </c:pt>
                <c:pt idx="1">
                  <c:v>3.8220000000000001</c:v>
                </c:pt>
                <c:pt idx="2">
                  <c:v>5.1719999999999997</c:v>
                </c:pt>
                <c:pt idx="3">
                  <c:v>5.9989999999999997</c:v>
                </c:pt>
                <c:pt idx="4">
                  <c:v>6.2469999999999999</c:v>
                </c:pt>
                <c:pt idx="5">
                  <c:v>6.08</c:v>
                </c:pt>
                <c:pt idx="6">
                  <c:v>6.0259999999999998</c:v>
                </c:pt>
                <c:pt idx="7">
                  <c:v>5.6239999999999997</c:v>
                </c:pt>
                <c:pt idx="8">
                  <c:v>5.3689999999999998</c:v>
                </c:pt>
                <c:pt idx="9">
                  <c:v>5.4219999999999997</c:v>
                </c:pt>
                <c:pt idx="10">
                  <c:v>4.7590000000000003</c:v>
                </c:pt>
                <c:pt idx="11">
                  <c:v>3.9119999999999999</c:v>
                </c:pt>
                <c:pt idx="12">
                  <c:v>3.8620000000000001</c:v>
                </c:pt>
                <c:pt idx="13">
                  <c:v>3.4620000000000002</c:v>
                </c:pt>
              </c:numCache>
            </c:numRef>
          </c:val>
          <c:smooth val="0"/>
          <c:extLst>
            <c:ext xmlns:c16="http://schemas.microsoft.com/office/drawing/2014/chart" uri="{C3380CC4-5D6E-409C-BE32-E72D297353CC}">
              <c16:uniqueId val="{00000000-5FA8-4967-BB1C-A8EA7A9E818D}"/>
            </c:ext>
          </c:extLst>
        </c:ser>
        <c:dLbls>
          <c:showLegendKey val="0"/>
          <c:showVal val="0"/>
          <c:showCatName val="0"/>
          <c:showSerName val="0"/>
          <c:showPercent val="0"/>
          <c:showBubbleSize val="0"/>
        </c:dLbls>
        <c:smooth val="0"/>
        <c:axId val="1354676144"/>
        <c:axId val="1545883408"/>
      </c:lineChart>
      <c:catAx>
        <c:axId val="135467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5883408"/>
        <c:crosses val="autoZero"/>
        <c:auto val="1"/>
        <c:lblAlgn val="ctr"/>
        <c:lblOffset val="100"/>
        <c:noMultiLvlLbl val="0"/>
      </c:catAx>
      <c:valAx>
        <c:axId val="154588340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676144"/>
        <c:crosses val="autoZero"/>
        <c:crossBetween val="between"/>
      </c:valAx>
      <c:spPr>
        <a:noFill/>
        <a:ln>
          <a:noFill/>
        </a:ln>
        <a:effectLst/>
      </c:spPr>
    </c:plotArea>
    <c:legend>
      <c:legendPos val="b"/>
      <c:layout>
        <c:manualLayout>
          <c:xMode val="edge"/>
          <c:yMode val="edge"/>
          <c:x val="0.75358400604775344"/>
          <c:y val="2.9409727000740894E-2"/>
          <c:w val="0.19641178271090276"/>
          <c:h val="6.2029283181352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SIA Mean Overall Rating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303395669291342E-2"/>
          <c:y val="0.1788367877191937"/>
          <c:w val="0.94569660433070868"/>
          <c:h val="0.76482334123872164"/>
        </c:manualLayout>
      </c:layout>
      <c:lineChart>
        <c:grouping val="standard"/>
        <c:varyColors val="0"/>
        <c:ser>
          <c:idx val="0"/>
          <c:order val="0"/>
          <c:tx>
            <c:strRef>
              <c:f>Sheet1!$B$1</c:f>
              <c:strCache>
                <c:ptCount val="1"/>
                <c:pt idx="0">
                  <c:v>Mean Rating</c:v>
                </c:pt>
              </c:strCache>
            </c:strRef>
          </c:tx>
          <c:spPr>
            <a:ln w="28575" cap="rnd">
              <a:solidFill>
                <a:schemeClr val="accent1"/>
              </a:solidFill>
              <a:round/>
            </a:ln>
            <a:effectLst/>
          </c:spPr>
          <c:marker>
            <c:symbol val="none"/>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7.9080000000000004</c:v>
                </c:pt>
                <c:pt idx="1">
                  <c:v>7.6970000000000001</c:v>
                </c:pt>
                <c:pt idx="2">
                  <c:v>7.7110000000000003</c:v>
                </c:pt>
                <c:pt idx="3">
                  <c:v>7.4379999999999997</c:v>
                </c:pt>
                <c:pt idx="4">
                  <c:v>7.0179999999999998</c:v>
                </c:pt>
                <c:pt idx="5">
                  <c:v>7.1619999999999999</c:v>
                </c:pt>
                <c:pt idx="6">
                  <c:v>7.1580000000000004</c:v>
                </c:pt>
                <c:pt idx="7">
                  <c:v>5.8470000000000004</c:v>
                </c:pt>
              </c:numCache>
            </c:numRef>
          </c:val>
          <c:smooth val="0"/>
          <c:extLst>
            <c:ext xmlns:c16="http://schemas.microsoft.com/office/drawing/2014/chart" uri="{C3380CC4-5D6E-409C-BE32-E72D297353CC}">
              <c16:uniqueId val="{00000000-5FA8-4967-BB1C-A8EA7A9E818D}"/>
            </c:ext>
          </c:extLst>
        </c:ser>
        <c:dLbls>
          <c:showLegendKey val="0"/>
          <c:showVal val="0"/>
          <c:showCatName val="0"/>
          <c:showSerName val="0"/>
          <c:showPercent val="0"/>
          <c:showBubbleSize val="0"/>
        </c:dLbls>
        <c:smooth val="0"/>
        <c:axId val="1354676144"/>
        <c:axId val="1545883408"/>
      </c:lineChart>
      <c:catAx>
        <c:axId val="135467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5883408"/>
        <c:crosses val="autoZero"/>
        <c:auto val="1"/>
        <c:lblAlgn val="ctr"/>
        <c:lblOffset val="100"/>
        <c:noMultiLvlLbl val="0"/>
      </c:catAx>
      <c:valAx>
        <c:axId val="1545883408"/>
        <c:scaling>
          <c:orientation val="minMax"/>
          <c:min val="5.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676144"/>
        <c:crosses val="autoZero"/>
        <c:crossBetween val="between"/>
      </c:valAx>
      <c:spPr>
        <a:noFill/>
        <a:ln>
          <a:noFill/>
        </a:ln>
        <a:effectLst/>
      </c:spPr>
    </c:plotArea>
    <c:legend>
      <c:legendPos val="b"/>
      <c:layout>
        <c:manualLayout>
          <c:xMode val="edge"/>
          <c:yMode val="edge"/>
          <c:x val="0.8296773709802332"/>
          <c:y val="4.7366483737116855E-2"/>
          <c:w val="0.16380034059698281"/>
          <c:h val="6.2029283181352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ANA Mean Overall Rating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4303395669291342E-2"/>
          <c:y val="0.1788367877191937"/>
          <c:w val="0.94569660433070868"/>
          <c:h val="0.76482334123872164"/>
        </c:manualLayout>
      </c:layout>
      <c:lineChart>
        <c:grouping val="standard"/>
        <c:varyColors val="0"/>
        <c:ser>
          <c:idx val="0"/>
          <c:order val="0"/>
          <c:tx>
            <c:strRef>
              <c:f>Sheet1!$B$1</c:f>
              <c:strCache>
                <c:ptCount val="1"/>
                <c:pt idx="0">
                  <c:v>Mean Rating</c:v>
                </c:pt>
              </c:strCache>
            </c:strRef>
          </c:tx>
          <c:spPr>
            <a:ln w="28575" cap="rnd">
              <a:solidFill>
                <a:schemeClr val="accent1"/>
              </a:solidFill>
              <a:round/>
            </a:ln>
            <a:effectLst/>
          </c:spPr>
          <c:marker>
            <c:symbol val="none"/>
          </c:marker>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Sheet1!$B$2:$B$13</c:f>
              <c:numCache>
                <c:formatCode>General</c:formatCode>
                <c:ptCount val="12"/>
                <c:pt idx="0">
                  <c:v>8.3330000000000002</c:v>
                </c:pt>
                <c:pt idx="1">
                  <c:v>7.4580000000000002</c:v>
                </c:pt>
                <c:pt idx="2">
                  <c:v>8.1419999999999995</c:v>
                </c:pt>
                <c:pt idx="3">
                  <c:v>7.0979999999999999</c:v>
                </c:pt>
                <c:pt idx="4">
                  <c:v>7.0739999999999998</c:v>
                </c:pt>
                <c:pt idx="5">
                  <c:v>7.62</c:v>
                </c:pt>
                <c:pt idx="6">
                  <c:v>7.94</c:v>
                </c:pt>
                <c:pt idx="7">
                  <c:v>8.1370000000000005</c:v>
                </c:pt>
                <c:pt idx="8">
                  <c:v>8.5</c:v>
                </c:pt>
                <c:pt idx="9">
                  <c:v>8.1999999999999993</c:v>
                </c:pt>
                <c:pt idx="10">
                  <c:v>7.72</c:v>
                </c:pt>
                <c:pt idx="11">
                  <c:v>8.5</c:v>
                </c:pt>
              </c:numCache>
            </c:numRef>
          </c:val>
          <c:smooth val="0"/>
          <c:extLst>
            <c:ext xmlns:c16="http://schemas.microsoft.com/office/drawing/2014/chart" uri="{C3380CC4-5D6E-409C-BE32-E72D297353CC}">
              <c16:uniqueId val="{00000000-5FA8-4967-BB1C-A8EA7A9E818D}"/>
            </c:ext>
          </c:extLst>
        </c:ser>
        <c:dLbls>
          <c:showLegendKey val="0"/>
          <c:showVal val="0"/>
          <c:showCatName val="0"/>
          <c:showSerName val="0"/>
          <c:showPercent val="0"/>
          <c:showBubbleSize val="0"/>
        </c:dLbls>
        <c:smooth val="0"/>
        <c:axId val="1354676144"/>
        <c:axId val="1545883408"/>
      </c:lineChart>
      <c:catAx>
        <c:axId val="135467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5883408"/>
        <c:crosses val="autoZero"/>
        <c:auto val="1"/>
        <c:lblAlgn val="ctr"/>
        <c:lblOffset val="100"/>
        <c:noMultiLvlLbl val="0"/>
      </c:catAx>
      <c:valAx>
        <c:axId val="1545883408"/>
        <c:scaling>
          <c:orientation val="minMax"/>
          <c:min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676144"/>
        <c:crosses val="autoZero"/>
        <c:crossBetween val="between"/>
      </c:valAx>
      <c:spPr>
        <a:noFill/>
        <a:ln>
          <a:noFill/>
        </a:ln>
        <a:effectLst/>
      </c:spPr>
    </c:plotArea>
    <c:legend>
      <c:legendPos val="b"/>
      <c:layout>
        <c:manualLayout>
          <c:xMode val="edge"/>
          <c:yMode val="edge"/>
          <c:x val="0.87750759992026317"/>
          <c:y val="4.7366452090852842E-2"/>
          <c:w val="0.12249251391935097"/>
          <c:h val="6.20292831813528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6/28/2020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a:p>
        </p:txBody>
      </p:sp>
    </p:spTree>
    <p:extLst>
      <p:ext uri="{BB962C8B-B14F-4D97-AF65-F5344CB8AC3E}">
        <p14:creationId xmlns:p14="http://schemas.microsoft.com/office/powerpoint/2010/main" val="154242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B3E51"/>
                </a:solidFill>
                <a:effectLst/>
                <a:latin typeface="Open Sans"/>
              </a:rPr>
              <a:t>Businesses deal with large volumes of unstructured text every day. Think about all the emails, support tickets, social media posts, customer feedback, reviews and other information that an organization sends and receives.  Results in </a:t>
            </a:r>
            <a:r>
              <a:rPr lang="en-US" dirty="0"/>
              <a:t>less timely in responding to complaints. Short comings - Due to the consumer’s lack of knowledge or understanding of the labels, she might select a wrong label.  Address through topic modelling. Now ppl complain using online feedback form, switch to social media comments, expect the airline to take actions from there. </a:t>
            </a:r>
            <a:endParaRPr lang="en-US" b="0" i="0" dirty="0">
              <a:solidFill>
                <a:srgbClr val="2B3E51"/>
              </a:solidFill>
              <a:effectLst/>
              <a:latin typeface="Open Sans"/>
            </a:endParaRPr>
          </a:p>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4</a:t>
            </a:fld>
            <a:endParaRPr lang="en-US"/>
          </a:p>
        </p:txBody>
      </p:sp>
    </p:spTree>
    <p:extLst>
      <p:ext uri="{BB962C8B-B14F-4D97-AF65-F5344CB8AC3E}">
        <p14:creationId xmlns:p14="http://schemas.microsoft.com/office/powerpoint/2010/main" val="4621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6</a:t>
            </a:fld>
            <a:endParaRPr lang="en-US"/>
          </a:p>
        </p:txBody>
      </p:sp>
    </p:spTree>
    <p:extLst>
      <p:ext uri="{BB962C8B-B14F-4D97-AF65-F5344CB8AC3E}">
        <p14:creationId xmlns:p14="http://schemas.microsoft.com/office/powerpoint/2010/main" val="3971824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7</a:t>
            </a:fld>
            <a:endParaRPr lang="en-US"/>
          </a:p>
        </p:txBody>
      </p:sp>
    </p:spTree>
    <p:extLst>
      <p:ext uri="{BB962C8B-B14F-4D97-AF65-F5344CB8AC3E}">
        <p14:creationId xmlns:p14="http://schemas.microsoft.com/office/powerpoint/2010/main" val="424759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8</a:t>
            </a:fld>
            <a:endParaRPr lang="en-US"/>
          </a:p>
        </p:txBody>
      </p:sp>
    </p:spTree>
    <p:extLst>
      <p:ext uri="{BB962C8B-B14F-4D97-AF65-F5344CB8AC3E}">
        <p14:creationId xmlns:p14="http://schemas.microsoft.com/office/powerpoint/2010/main" val="85779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Segregate into Relatable topics</a:t>
            </a:r>
          </a:p>
        </p:txBody>
      </p:sp>
      <p:sp>
        <p:nvSpPr>
          <p:cNvPr id="4" name="Slide Number Placeholder 3"/>
          <p:cNvSpPr>
            <a:spLocks noGrp="1"/>
          </p:cNvSpPr>
          <p:nvPr>
            <p:ph type="sldNum" sz="quarter" idx="5"/>
          </p:nvPr>
        </p:nvSpPr>
        <p:spPr/>
        <p:txBody>
          <a:bodyPr/>
          <a:lstStyle/>
          <a:p>
            <a:fld id="{1B9A179D-2D27-49E2-B022-8EDDA2EFE682}" type="slidenum">
              <a:rPr lang="en-US" smtClean="0"/>
              <a:t>10</a:t>
            </a:fld>
            <a:endParaRPr lang="en-US"/>
          </a:p>
        </p:txBody>
      </p:sp>
    </p:spTree>
    <p:extLst>
      <p:ext uri="{BB962C8B-B14F-4D97-AF65-F5344CB8AC3E}">
        <p14:creationId xmlns:p14="http://schemas.microsoft.com/office/powerpoint/2010/main" val="420436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13</a:t>
            </a:fld>
            <a:endParaRPr lang="en-US"/>
          </a:p>
        </p:txBody>
      </p:sp>
    </p:spTree>
    <p:extLst>
      <p:ext uri="{BB962C8B-B14F-4D97-AF65-F5344CB8AC3E}">
        <p14:creationId xmlns:p14="http://schemas.microsoft.com/office/powerpoint/2010/main" val="270853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17</a:t>
            </a:fld>
            <a:endParaRPr lang="en-US"/>
          </a:p>
        </p:txBody>
      </p:sp>
    </p:spTree>
    <p:extLst>
      <p:ext uri="{BB962C8B-B14F-4D97-AF65-F5344CB8AC3E}">
        <p14:creationId xmlns:p14="http://schemas.microsoft.com/office/powerpoint/2010/main" val="143217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1B9A179D-2D27-49E2-B022-8EDDA2EFE682}" type="slidenum">
              <a:rPr lang="en-US" smtClean="0"/>
              <a:t>20</a:t>
            </a:fld>
            <a:endParaRPr lang="en-US"/>
          </a:p>
        </p:txBody>
      </p:sp>
    </p:spTree>
    <p:extLst>
      <p:ext uri="{BB962C8B-B14F-4D97-AF65-F5344CB8AC3E}">
        <p14:creationId xmlns:p14="http://schemas.microsoft.com/office/powerpoint/2010/main" val="183922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6/28/2020</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6/28/2020</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6/28/2020</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6/28/2020</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6/28/2020</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6/28/2020</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6/28/2020</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6/28/2020</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6/28/2020</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6/28/2020</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6/28/2020</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7418" y="1873584"/>
            <a:ext cx="5598623" cy="2560320"/>
          </a:xfrm>
        </p:spPr>
        <p:txBody>
          <a:bodyPr/>
          <a:lstStyle/>
          <a:p>
            <a:r>
              <a:rPr lang="en-US" dirty="0"/>
              <a:t>Airline Topic Labelling</a:t>
            </a:r>
          </a:p>
        </p:txBody>
      </p:sp>
      <p:sp>
        <p:nvSpPr>
          <p:cNvPr id="3" name="Subtitle 2"/>
          <p:cNvSpPr>
            <a:spLocks noGrp="1"/>
          </p:cNvSpPr>
          <p:nvPr>
            <p:ph type="subTitle" idx="1"/>
          </p:nvPr>
        </p:nvSpPr>
        <p:spPr>
          <a:xfrm>
            <a:off x="817418" y="4545367"/>
            <a:ext cx="5120640" cy="1600200"/>
          </a:xfrm>
        </p:spPr>
        <p:txBody>
          <a:bodyPr/>
          <a:lstStyle/>
          <a:p>
            <a:r>
              <a:rPr lang="en-US" dirty="0"/>
              <a:t>By: Gabriel</a:t>
            </a:r>
          </a:p>
        </p:txBody>
      </p:sp>
      <p:pic>
        <p:nvPicPr>
          <p:cNvPr id="8" name="Picture Placeholder 7" descr="A picture containing outdoor, nature, airplane, plane&#10;&#10;Description automatically generated">
            <a:extLst>
              <a:ext uri="{FF2B5EF4-FFF2-40B4-BE49-F238E27FC236}">
                <a16:creationId xmlns:a16="http://schemas.microsoft.com/office/drawing/2014/main" id="{ED7BC813-19A2-4840-95E3-A4FF66FBF672}"/>
              </a:ext>
            </a:extLst>
          </p:cNvPr>
          <p:cNvPicPr>
            <a:picLocks noGrp="1" noChangeAspect="1"/>
          </p:cNvPicPr>
          <p:nvPr>
            <p:ph type="pic" sz="quarter" idx="10"/>
          </p:nvPr>
        </p:nvPicPr>
        <p:blipFill>
          <a:blip r:embed="rId3"/>
          <a:srcRect t="8040" b="8040"/>
          <a:stretch>
            <a:fillRect/>
          </a:stretch>
        </p:blipFill>
        <p:spPr>
          <a:xfrm>
            <a:off x="6743703" y="0"/>
            <a:ext cx="5448297" cy="6858000"/>
          </a:xfrm>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2AEA-2CF5-4F14-85B2-7638BA9AF50F}"/>
              </a:ext>
            </a:extLst>
          </p:cNvPr>
          <p:cNvSpPr>
            <a:spLocks noGrp="1"/>
          </p:cNvSpPr>
          <p:nvPr>
            <p:ph type="title"/>
          </p:nvPr>
        </p:nvSpPr>
        <p:spPr/>
        <p:txBody>
          <a:bodyPr/>
          <a:lstStyle/>
          <a:p>
            <a:r>
              <a:rPr lang="en-SG" dirty="0"/>
              <a:t>Process</a:t>
            </a:r>
          </a:p>
        </p:txBody>
      </p:sp>
      <p:pic>
        <p:nvPicPr>
          <p:cNvPr id="7" name="Graphic 6" descr="Document">
            <a:extLst>
              <a:ext uri="{FF2B5EF4-FFF2-40B4-BE49-F238E27FC236}">
                <a16:creationId xmlns:a16="http://schemas.microsoft.com/office/drawing/2014/main" id="{2AACF984-742C-4EDB-8C18-A468447EF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064" y="3350173"/>
            <a:ext cx="914400" cy="914400"/>
          </a:xfrm>
          <a:prstGeom prst="rect">
            <a:avLst/>
          </a:prstGeom>
        </p:spPr>
      </p:pic>
      <p:cxnSp>
        <p:nvCxnSpPr>
          <p:cNvPr id="9" name="Straight Arrow Connector 8">
            <a:extLst>
              <a:ext uri="{FF2B5EF4-FFF2-40B4-BE49-F238E27FC236}">
                <a16:creationId xmlns:a16="http://schemas.microsoft.com/office/drawing/2014/main" id="{5D41636E-3701-41D6-BC5A-98D1D1A4742E}"/>
              </a:ext>
            </a:extLst>
          </p:cNvPr>
          <p:cNvCxnSpPr>
            <a:cxnSpLocks/>
          </p:cNvCxnSpPr>
          <p:nvPr/>
        </p:nvCxnSpPr>
        <p:spPr>
          <a:xfrm>
            <a:off x="1739464" y="3809999"/>
            <a:ext cx="4151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26D04B27-3868-4B53-A690-E6A0BC5459F0}"/>
              </a:ext>
            </a:extLst>
          </p:cNvPr>
          <p:cNvSpPr/>
          <p:nvPr/>
        </p:nvSpPr>
        <p:spPr>
          <a:xfrm>
            <a:off x="2313780" y="3316017"/>
            <a:ext cx="2238703" cy="9143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Bag of Words</a:t>
            </a:r>
          </a:p>
        </p:txBody>
      </p:sp>
      <p:cxnSp>
        <p:nvCxnSpPr>
          <p:cNvPr id="12" name="Straight Arrow Connector 11">
            <a:extLst>
              <a:ext uri="{FF2B5EF4-FFF2-40B4-BE49-F238E27FC236}">
                <a16:creationId xmlns:a16="http://schemas.microsoft.com/office/drawing/2014/main" id="{BB80E798-262A-4FCB-B789-F56B99712000}"/>
              </a:ext>
            </a:extLst>
          </p:cNvPr>
          <p:cNvCxnSpPr>
            <a:cxnSpLocks/>
          </p:cNvCxnSpPr>
          <p:nvPr/>
        </p:nvCxnSpPr>
        <p:spPr>
          <a:xfrm>
            <a:off x="4804732" y="3807373"/>
            <a:ext cx="3873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EC0B47DE-3A8B-4145-865D-8B38BE51B1FF}"/>
              </a:ext>
            </a:extLst>
          </p:cNvPr>
          <p:cNvSpPr/>
          <p:nvPr/>
        </p:nvSpPr>
        <p:spPr>
          <a:xfrm>
            <a:off x="5444361" y="3316017"/>
            <a:ext cx="2238703" cy="9143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Topic Modelling</a:t>
            </a:r>
          </a:p>
        </p:txBody>
      </p:sp>
      <p:cxnSp>
        <p:nvCxnSpPr>
          <p:cNvPr id="16" name="Straight Arrow Connector 15">
            <a:extLst>
              <a:ext uri="{FF2B5EF4-FFF2-40B4-BE49-F238E27FC236}">
                <a16:creationId xmlns:a16="http://schemas.microsoft.com/office/drawing/2014/main" id="{ACED1299-978C-492B-8C76-2AFBC7A49A28}"/>
              </a:ext>
            </a:extLst>
          </p:cNvPr>
          <p:cNvCxnSpPr>
            <a:cxnSpLocks/>
          </p:cNvCxnSpPr>
          <p:nvPr/>
        </p:nvCxnSpPr>
        <p:spPr>
          <a:xfrm>
            <a:off x="7805435" y="3749567"/>
            <a:ext cx="3873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7" name="Table 17">
            <a:extLst>
              <a:ext uri="{FF2B5EF4-FFF2-40B4-BE49-F238E27FC236}">
                <a16:creationId xmlns:a16="http://schemas.microsoft.com/office/drawing/2014/main" id="{74F83DE4-D489-4E26-A0B2-FFC68BE3F1D4}"/>
              </a:ext>
            </a:extLst>
          </p:cNvPr>
          <p:cNvGraphicFramePr>
            <a:graphicFrameLocks noGrp="1"/>
          </p:cNvGraphicFramePr>
          <p:nvPr>
            <p:extLst>
              <p:ext uri="{D42A27DB-BD31-4B8C-83A1-F6EECF244321}">
                <p14:modId xmlns:p14="http://schemas.microsoft.com/office/powerpoint/2010/main" val="2862581633"/>
              </p:ext>
            </p:extLst>
          </p:nvPr>
        </p:nvGraphicFramePr>
        <p:xfrm>
          <a:off x="8315186" y="3089387"/>
          <a:ext cx="2960416" cy="1320360"/>
        </p:xfrm>
        <a:graphic>
          <a:graphicData uri="http://schemas.openxmlformats.org/drawingml/2006/table">
            <a:tbl>
              <a:tblPr firstRow="1" bandRow="1">
                <a:tableStyleId>{69CF1AB2-1976-4502-BF36-3FF5EA218861}</a:tableStyleId>
              </a:tblPr>
              <a:tblGrid>
                <a:gridCol w="740104">
                  <a:extLst>
                    <a:ext uri="{9D8B030D-6E8A-4147-A177-3AD203B41FA5}">
                      <a16:colId xmlns:a16="http://schemas.microsoft.com/office/drawing/2014/main" val="2737208723"/>
                    </a:ext>
                  </a:extLst>
                </a:gridCol>
                <a:gridCol w="740104">
                  <a:extLst>
                    <a:ext uri="{9D8B030D-6E8A-4147-A177-3AD203B41FA5}">
                      <a16:colId xmlns:a16="http://schemas.microsoft.com/office/drawing/2014/main" val="2868428093"/>
                    </a:ext>
                  </a:extLst>
                </a:gridCol>
                <a:gridCol w="740104">
                  <a:extLst>
                    <a:ext uri="{9D8B030D-6E8A-4147-A177-3AD203B41FA5}">
                      <a16:colId xmlns:a16="http://schemas.microsoft.com/office/drawing/2014/main" val="3060874519"/>
                    </a:ext>
                  </a:extLst>
                </a:gridCol>
                <a:gridCol w="740104">
                  <a:extLst>
                    <a:ext uri="{9D8B030D-6E8A-4147-A177-3AD203B41FA5}">
                      <a16:colId xmlns:a16="http://schemas.microsoft.com/office/drawing/2014/main" val="3953521419"/>
                    </a:ext>
                  </a:extLst>
                </a:gridCol>
              </a:tblGrid>
              <a:tr h="440120">
                <a:tc>
                  <a:txBody>
                    <a:bodyPr/>
                    <a:lstStyle/>
                    <a:p>
                      <a:pPr algn="ctr"/>
                      <a:endParaRPr lang="en-SG" sz="1200" dirty="0"/>
                    </a:p>
                  </a:txBody>
                  <a:tcPr anchor="ctr"/>
                </a:tc>
                <a:tc>
                  <a:txBody>
                    <a:bodyPr/>
                    <a:lstStyle/>
                    <a:p>
                      <a:pPr algn="ctr"/>
                      <a:r>
                        <a:rPr lang="en-SG" sz="1200" dirty="0"/>
                        <a:t>Doc-1</a:t>
                      </a:r>
                    </a:p>
                  </a:txBody>
                  <a:tcPr anchor="ctr"/>
                </a:tc>
                <a:tc>
                  <a:txBody>
                    <a:bodyPr/>
                    <a:lstStyle/>
                    <a:p>
                      <a:pPr algn="ctr"/>
                      <a:r>
                        <a:rPr lang="en-SG" sz="1200" dirty="0"/>
                        <a:t>Doc-2</a:t>
                      </a:r>
                    </a:p>
                  </a:txBody>
                  <a:tcPr anchor="ctr"/>
                </a:tc>
                <a:tc>
                  <a:txBody>
                    <a:bodyPr/>
                    <a:lstStyle/>
                    <a:p>
                      <a:pPr algn="ctr"/>
                      <a:r>
                        <a:rPr lang="en-SG" sz="1200" dirty="0"/>
                        <a:t>Doc-3</a:t>
                      </a:r>
                    </a:p>
                  </a:txBody>
                  <a:tcPr anchor="ctr"/>
                </a:tc>
                <a:extLst>
                  <a:ext uri="{0D108BD9-81ED-4DB2-BD59-A6C34878D82A}">
                    <a16:rowId xmlns:a16="http://schemas.microsoft.com/office/drawing/2014/main" val="3366168385"/>
                  </a:ext>
                </a:extLst>
              </a:tr>
              <a:tr h="440120">
                <a:tc>
                  <a:txBody>
                    <a:bodyPr/>
                    <a:lstStyle/>
                    <a:p>
                      <a:pPr algn="ctr"/>
                      <a:r>
                        <a:rPr lang="en-SG" sz="1200" dirty="0"/>
                        <a:t>Topic 1</a:t>
                      </a:r>
                    </a:p>
                  </a:txBody>
                  <a:tcPr anchor="ctr"/>
                </a:tc>
                <a:tc>
                  <a:txBody>
                    <a:bodyPr/>
                    <a:lstStyle/>
                    <a:p>
                      <a:pPr algn="ctr"/>
                      <a:endParaRPr lang="en-SG" sz="1200" dirty="0"/>
                    </a:p>
                  </a:txBody>
                  <a:tcPr anchor="ctr"/>
                </a:tc>
                <a:tc>
                  <a:txBody>
                    <a:bodyPr/>
                    <a:lstStyle/>
                    <a:p>
                      <a:pPr algn="ctr"/>
                      <a:endParaRPr lang="en-SG" sz="1200" dirty="0"/>
                    </a:p>
                  </a:txBody>
                  <a:tcPr anchor="ctr"/>
                </a:tc>
                <a:tc>
                  <a:txBody>
                    <a:bodyPr/>
                    <a:lstStyle/>
                    <a:p>
                      <a:pPr algn="ctr"/>
                      <a:endParaRPr lang="en-SG" sz="1200" dirty="0"/>
                    </a:p>
                  </a:txBody>
                  <a:tcPr anchor="ctr"/>
                </a:tc>
                <a:extLst>
                  <a:ext uri="{0D108BD9-81ED-4DB2-BD59-A6C34878D82A}">
                    <a16:rowId xmlns:a16="http://schemas.microsoft.com/office/drawing/2014/main" val="329999533"/>
                  </a:ext>
                </a:extLst>
              </a:tr>
              <a:tr h="440120">
                <a:tc>
                  <a:txBody>
                    <a:bodyPr/>
                    <a:lstStyle/>
                    <a:p>
                      <a:pPr algn="ctr"/>
                      <a:r>
                        <a:rPr lang="en-SG" sz="1200" dirty="0"/>
                        <a:t>Topic 2</a:t>
                      </a:r>
                    </a:p>
                  </a:txBody>
                  <a:tcPr anchor="ctr"/>
                </a:tc>
                <a:tc>
                  <a:txBody>
                    <a:bodyPr/>
                    <a:lstStyle/>
                    <a:p>
                      <a:pPr algn="ctr"/>
                      <a:endParaRPr lang="en-SG" sz="1200" dirty="0"/>
                    </a:p>
                  </a:txBody>
                  <a:tcPr anchor="ctr"/>
                </a:tc>
                <a:tc>
                  <a:txBody>
                    <a:bodyPr/>
                    <a:lstStyle/>
                    <a:p>
                      <a:pPr algn="ctr"/>
                      <a:endParaRPr lang="en-SG" sz="1200" dirty="0"/>
                    </a:p>
                  </a:txBody>
                  <a:tcPr anchor="ctr"/>
                </a:tc>
                <a:tc>
                  <a:txBody>
                    <a:bodyPr/>
                    <a:lstStyle/>
                    <a:p>
                      <a:pPr algn="ctr"/>
                      <a:endParaRPr lang="en-SG" sz="1200" dirty="0"/>
                    </a:p>
                  </a:txBody>
                  <a:tcPr anchor="ctr"/>
                </a:tc>
                <a:extLst>
                  <a:ext uri="{0D108BD9-81ED-4DB2-BD59-A6C34878D82A}">
                    <a16:rowId xmlns:a16="http://schemas.microsoft.com/office/drawing/2014/main" val="3506924453"/>
                  </a:ext>
                </a:extLst>
              </a:tr>
            </a:tbl>
          </a:graphicData>
        </a:graphic>
      </p:graphicFrame>
      <p:pic>
        <p:nvPicPr>
          <p:cNvPr id="22" name="Graphic 21" descr="Checkmark">
            <a:extLst>
              <a:ext uri="{FF2B5EF4-FFF2-40B4-BE49-F238E27FC236}">
                <a16:creationId xmlns:a16="http://schemas.microsoft.com/office/drawing/2014/main" id="{0681A0F3-FB59-4E9B-B4B0-7066C0782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5352" y="3616873"/>
            <a:ext cx="312683" cy="312683"/>
          </a:xfrm>
          <a:prstGeom prst="rect">
            <a:avLst/>
          </a:prstGeom>
        </p:spPr>
      </p:pic>
      <p:pic>
        <p:nvPicPr>
          <p:cNvPr id="23" name="Graphic 22" descr="Checkmark">
            <a:extLst>
              <a:ext uri="{FF2B5EF4-FFF2-40B4-BE49-F238E27FC236}">
                <a16:creationId xmlns:a16="http://schemas.microsoft.com/office/drawing/2014/main" id="{B8F9A3BA-F33B-43B4-AE9B-2419016232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6841" y="4042541"/>
            <a:ext cx="312683" cy="312683"/>
          </a:xfrm>
          <a:prstGeom prst="rect">
            <a:avLst/>
          </a:prstGeom>
        </p:spPr>
      </p:pic>
      <p:pic>
        <p:nvPicPr>
          <p:cNvPr id="24" name="Graphic 23" descr="Checkmark">
            <a:extLst>
              <a:ext uri="{FF2B5EF4-FFF2-40B4-BE49-F238E27FC236}">
                <a16:creationId xmlns:a16="http://schemas.microsoft.com/office/drawing/2014/main" id="{BFE50F9E-B9A0-4594-8D9A-C52445FD04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40258" y="3593225"/>
            <a:ext cx="312683" cy="312683"/>
          </a:xfrm>
          <a:prstGeom prst="rect">
            <a:avLst/>
          </a:prstGeom>
        </p:spPr>
      </p:pic>
    </p:spTree>
    <p:extLst>
      <p:ext uri="{BB962C8B-B14F-4D97-AF65-F5344CB8AC3E}">
        <p14:creationId xmlns:p14="http://schemas.microsoft.com/office/powerpoint/2010/main" val="34009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9C14-CACF-4BBB-BA50-FC25168BF879}"/>
              </a:ext>
            </a:extLst>
          </p:cNvPr>
          <p:cNvSpPr>
            <a:spLocks noGrp="1"/>
          </p:cNvSpPr>
          <p:nvPr>
            <p:ph type="title"/>
          </p:nvPr>
        </p:nvSpPr>
        <p:spPr/>
        <p:txBody>
          <a:bodyPr/>
          <a:lstStyle/>
          <a:p>
            <a:r>
              <a:rPr lang="en-SG" dirty="0"/>
              <a:t>Scoring Method</a:t>
            </a:r>
          </a:p>
        </p:txBody>
      </p:sp>
      <p:sp>
        <p:nvSpPr>
          <p:cNvPr id="4" name="Text Placeholder 3">
            <a:extLst>
              <a:ext uri="{FF2B5EF4-FFF2-40B4-BE49-F238E27FC236}">
                <a16:creationId xmlns:a16="http://schemas.microsoft.com/office/drawing/2014/main" id="{AF2AFD7F-E60B-48E0-B8D9-5FFD50CABF84}"/>
              </a:ext>
            </a:extLst>
          </p:cNvPr>
          <p:cNvSpPr>
            <a:spLocks noGrp="1"/>
          </p:cNvSpPr>
          <p:nvPr>
            <p:ph type="body" sz="half" idx="2"/>
          </p:nvPr>
        </p:nvSpPr>
        <p:spPr>
          <a:xfrm>
            <a:off x="851334" y="2875392"/>
            <a:ext cx="5528441" cy="2211208"/>
          </a:xfrm>
        </p:spPr>
        <p:txBody>
          <a:bodyPr/>
          <a:lstStyle/>
          <a:p>
            <a:pPr marL="342900" indent="-342900">
              <a:buFont typeface="Arial" panose="020B0604020202020204" pitchFamily="34" charset="0"/>
              <a:buChar char="•"/>
            </a:pPr>
            <a:r>
              <a:rPr lang="en-SG" sz="1800" dirty="0"/>
              <a:t>Latent Dirichlet Allocation (LDA)</a:t>
            </a:r>
          </a:p>
          <a:p>
            <a:pPr marL="342900" indent="-342900">
              <a:buFont typeface="Arial" panose="020B0604020202020204" pitchFamily="34" charset="0"/>
              <a:buChar char="•"/>
            </a:pPr>
            <a:r>
              <a:rPr lang="en-US" sz="1800" dirty="0"/>
              <a:t>Topic Coherence</a:t>
            </a:r>
          </a:p>
          <a:p>
            <a:pPr marL="342900" indent="-342900">
              <a:buFont typeface="Arial" panose="020B0604020202020204" pitchFamily="34" charset="0"/>
              <a:buChar char="•"/>
            </a:pPr>
            <a:r>
              <a:rPr lang="en-US" sz="1800" dirty="0"/>
              <a:t>Semantic similarity between high scoring words </a:t>
            </a:r>
          </a:p>
          <a:p>
            <a:pPr marL="342900" indent="-342900">
              <a:buFont typeface="Arial" panose="020B0604020202020204" pitchFamily="34" charset="0"/>
              <a:buChar char="•"/>
            </a:pPr>
            <a:r>
              <a:rPr lang="en-US" sz="1800" dirty="0"/>
              <a:t>C_V typically 0 &lt; x &lt; 1 </a:t>
            </a:r>
          </a:p>
        </p:txBody>
      </p:sp>
      <p:graphicFrame>
        <p:nvGraphicFramePr>
          <p:cNvPr id="11" name="Content Placeholder 4">
            <a:extLst>
              <a:ext uri="{FF2B5EF4-FFF2-40B4-BE49-F238E27FC236}">
                <a16:creationId xmlns:a16="http://schemas.microsoft.com/office/drawing/2014/main" id="{2B79C448-8578-4E9E-9828-A8F35D38462E}"/>
              </a:ext>
            </a:extLst>
          </p:cNvPr>
          <p:cNvGraphicFramePr>
            <a:graphicFrameLocks/>
          </p:cNvGraphicFramePr>
          <p:nvPr>
            <p:extLst>
              <p:ext uri="{D42A27DB-BD31-4B8C-83A1-F6EECF244321}">
                <p14:modId xmlns:p14="http://schemas.microsoft.com/office/powerpoint/2010/main" val="3146452757"/>
              </p:ext>
            </p:extLst>
          </p:nvPr>
        </p:nvGraphicFramePr>
        <p:xfrm>
          <a:off x="6958856" y="4170523"/>
          <a:ext cx="4476374" cy="1912818"/>
        </p:xfrm>
        <a:graphic>
          <a:graphicData uri="http://schemas.openxmlformats.org/drawingml/2006/table">
            <a:tbl>
              <a:tblPr firstRow="1" bandRow="1">
                <a:tableStyleId>{BC89EF96-8CEA-46FF-86C4-4CE0E7609802}</a:tableStyleId>
              </a:tblPr>
              <a:tblGrid>
                <a:gridCol w="2238187">
                  <a:extLst>
                    <a:ext uri="{9D8B030D-6E8A-4147-A177-3AD203B41FA5}">
                      <a16:colId xmlns:a16="http://schemas.microsoft.com/office/drawing/2014/main" val="20000"/>
                    </a:ext>
                  </a:extLst>
                </a:gridCol>
                <a:gridCol w="2238187">
                  <a:extLst>
                    <a:ext uri="{9D8B030D-6E8A-4147-A177-3AD203B41FA5}">
                      <a16:colId xmlns:a16="http://schemas.microsoft.com/office/drawing/2014/main" val="20001"/>
                    </a:ext>
                  </a:extLst>
                </a:gridCol>
              </a:tblGrid>
              <a:tr h="637606">
                <a:tc>
                  <a:txBody>
                    <a:bodyPr/>
                    <a:lstStyle/>
                    <a:p>
                      <a:pPr algn="ctr"/>
                      <a:r>
                        <a:rPr lang="en-US" sz="1300" dirty="0"/>
                        <a:t>Class</a:t>
                      </a:r>
                    </a:p>
                  </a:txBody>
                  <a:tcPr marL="85264" marR="85264" marT="42632" marB="42632" anchor="ctr"/>
                </a:tc>
                <a:tc>
                  <a:txBody>
                    <a:bodyPr/>
                    <a:lstStyle/>
                    <a:p>
                      <a:pPr algn="ctr"/>
                      <a:r>
                        <a:rPr lang="en-US" sz="1300" dirty="0"/>
                        <a:t>C_V</a:t>
                      </a:r>
                    </a:p>
                  </a:txBody>
                  <a:tcPr marL="85264" marR="85264" marT="42632" marB="42632" anchor="ctr"/>
                </a:tc>
                <a:extLst>
                  <a:ext uri="{0D108BD9-81ED-4DB2-BD59-A6C34878D82A}">
                    <a16:rowId xmlns:a16="http://schemas.microsoft.com/office/drawing/2014/main" val="10000"/>
                  </a:ext>
                </a:extLst>
              </a:tr>
              <a:tr h="637606">
                <a:tc>
                  <a:txBody>
                    <a:bodyPr/>
                    <a:lstStyle/>
                    <a:p>
                      <a:pPr algn="ctr"/>
                      <a:r>
                        <a:rPr lang="en-US" sz="1300" dirty="0"/>
                        <a:t>TF-IDF</a:t>
                      </a:r>
                    </a:p>
                  </a:txBody>
                  <a:tcPr marL="85264" marR="85264" marT="42632" marB="42632" anchor="ctr"/>
                </a:tc>
                <a:tc>
                  <a:txBody>
                    <a:bodyPr/>
                    <a:lstStyle/>
                    <a:p>
                      <a:pPr algn="ctr"/>
                      <a:r>
                        <a:rPr lang="en-US" sz="1300" dirty="0"/>
                        <a:t>0.537</a:t>
                      </a:r>
                    </a:p>
                  </a:txBody>
                  <a:tcPr marL="85264" marR="85264" marT="42632" marB="42632" anchor="ctr"/>
                </a:tc>
                <a:extLst>
                  <a:ext uri="{0D108BD9-81ED-4DB2-BD59-A6C34878D82A}">
                    <a16:rowId xmlns:a16="http://schemas.microsoft.com/office/drawing/2014/main" val="10001"/>
                  </a:ext>
                </a:extLst>
              </a:tr>
              <a:tr h="637606">
                <a:tc>
                  <a:txBody>
                    <a:bodyPr/>
                    <a:lstStyle/>
                    <a:p>
                      <a:pPr algn="ctr"/>
                      <a:r>
                        <a:rPr lang="en-US" sz="1300" dirty="0"/>
                        <a:t>Count Vectorizer</a:t>
                      </a:r>
                    </a:p>
                  </a:txBody>
                  <a:tcPr marL="85264" marR="85264" marT="42632" marB="42632" anchor="ctr"/>
                </a:tc>
                <a:tc>
                  <a:txBody>
                    <a:bodyPr/>
                    <a:lstStyle/>
                    <a:p>
                      <a:pPr algn="ctr"/>
                      <a:r>
                        <a:rPr lang="en-SG" sz="1300" dirty="0"/>
                        <a:t>0.485</a:t>
                      </a:r>
                      <a:endParaRPr lang="en-US" sz="1300" dirty="0"/>
                    </a:p>
                  </a:txBody>
                  <a:tcPr marL="85264" marR="85264" marT="42632" marB="42632" anchor="ctr"/>
                </a:tc>
                <a:extLst>
                  <a:ext uri="{0D108BD9-81ED-4DB2-BD59-A6C34878D82A}">
                    <a16:rowId xmlns:a16="http://schemas.microsoft.com/office/drawing/2014/main" val="10002"/>
                  </a:ext>
                </a:extLst>
              </a:tr>
            </a:tbl>
          </a:graphicData>
        </a:graphic>
      </p:graphicFrame>
      <p:grpSp>
        <p:nvGrpSpPr>
          <p:cNvPr id="24" name="Group 23">
            <a:extLst>
              <a:ext uri="{FF2B5EF4-FFF2-40B4-BE49-F238E27FC236}">
                <a16:creationId xmlns:a16="http://schemas.microsoft.com/office/drawing/2014/main" id="{C971CA29-A68F-4D2E-9FFA-39981A152E61}"/>
              </a:ext>
            </a:extLst>
          </p:cNvPr>
          <p:cNvGrpSpPr/>
          <p:nvPr/>
        </p:nvGrpSpPr>
        <p:grpSpPr>
          <a:xfrm>
            <a:off x="6958856" y="2054937"/>
            <a:ext cx="4516309" cy="1640910"/>
            <a:chOff x="7015655" y="4149920"/>
            <a:chExt cx="4516309" cy="1640910"/>
          </a:xfrm>
        </p:grpSpPr>
        <p:pic>
          <p:nvPicPr>
            <p:cNvPr id="5" name="Graphic 4" descr="Male profile">
              <a:extLst>
                <a:ext uri="{FF2B5EF4-FFF2-40B4-BE49-F238E27FC236}">
                  <a16:creationId xmlns:a16="http://schemas.microsoft.com/office/drawing/2014/main" id="{6C8BAA82-873A-4370-823C-ECF195969D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5655" y="4149920"/>
              <a:ext cx="464121" cy="464121"/>
            </a:xfrm>
            <a:prstGeom prst="rect">
              <a:avLst/>
            </a:prstGeom>
          </p:spPr>
        </p:pic>
        <p:pic>
          <p:nvPicPr>
            <p:cNvPr id="8" name="Graphic 7" descr="Male profile">
              <a:extLst>
                <a:ext uri="{FF2B5EF4-FFF2-40B4-BE49-F238E27FC236}">
                  <a16:creationId xmlns:a16="http://schemas.microsoft.com/office/drawing/2014/main" id="{7416D810-3703-451F-91AD-5B6CA73DB0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5655" y="4713232"/>
              <a:ext cx="464121" cy="464121"/>
            </a:xfrm>
            <a:prstGeom prst="rect">
              <a:avLst/>
            </a:prstGeom>
          </p:spPr>
        </p:pic>
        <p:pic>
          <p:nvPicPr>
            <p:cNvPr id="9" name="Graphic 8" descr="Male profile">
              <a:extLst>
                <a:ext uri="{FF2B5EF4-FFF2-40B4-BE49-F238E27FC236}">
                  <a16:creationId xmlns:a16="http://schemas.microsoft.com/office/drawing/2014/main" id="{AB0920FE-8A69-419C-BBD5-58362800A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5655" y="5326709"/>
              <a:ext cx="464121" cy="464121"/>
            </a:xfrm>
            <a:prstGeom prst="rect">
              <a:avLst/>
            </a:prstGeom>
          </p:spPr>
        </p:pic>
        <p:sp>
          <p:nvSpPr>
            <p:cNvPr id="7" name="Rectangle: Rounded Corners 6">
              <a:extLst>
                <a:ext uri="{FF2B5EF4-FFF2-40B4-BE49-F238E27FC236}">
                  <a16:creationId xmlns:a16="http://schemas.microsoft.com/office/drawing/2014/main" id="{7A6B63CD-C01A-4E19-9094-A564B3D0603C}"/>
                </a:ext>
              </a:extLst>
            </p:cNvPr>
            <p:cNvSpPr/>
            <p:nvPr/>
          </p:nvSpPr>
          <p:spPr>
            <a:xfrm>
              <a:off x="7629516" y="4149920"/>
              <a:ext cx="1556525" cy="3994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1200" dirty="0">
                  <a:solidFill>
                    <a:schemeClr val="tx2"/>
                  </a:solidFill>
                </a:rPr>
                <a:t>Food</a:t>
              </a:r>
            </a:p>
          </p:txBody>
        </p:sp>
        <p:sp>
          <p:nvSpPr>
            <p:cNvPr id="12" name="Rectangle: Rounded Corners 11">
              <a:extLst>
                <a:ext uri="{FF2B5EF4-FFF2-40B4-BE49-F238E27FC236}">
                  <a16:creationId xmlns:a16="http://schemas.microsoft.com/office/drawing/2014/main" id="{43258307-6604-49D2-B7F2-A8113FE7DCA3}"/>
                </a:ext>
              </a:extLst>
            </p:cNvPr>
            <p:cNvSpPr/>
            <p:nvPr/>
          </p:nvSpPr>
          <p:spPr>
            <a:xfrm>
              <a:off x="7629516" y="4757596"/>
              <a:ext cx="1556525" cy="3994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1200" dirty="0">
                  <a:solidFill>
                    <a:schemeClr val="tx2"/>
                  </a:solidFill>
                </a:rPr>
                <a:t>Luggage</a:t>
              </a:r>
            </a:p>
          </p:txBody>
        </p:sp>
        <p:sp>
          <p:nvSpPr>
            <p:cNvPr id="13" name="Rectangle: Rounded Corners 12">
              <a:extLst>
                <a:ext uri="{FF2B5EF4-FFF2-40B4-BE49-F238E27FC236}">
                  <a16:creationId xmlns:a16="http://schemas.microsoft.com/office/drawing/2014/main" id="{AB83F82C-9CB6-47D3-9B39-641343673A0B}"/>
                </a:ext>
              </a:extLst>
            </p:cNvPr>
            <p:cNvSpPr/>
            <p:nvPr/>
          </p:nvSpPr>
          <p:spPr>
            <a:xfrm>
              <a:off x="7629515" y="5365272"/>
              <a:ext cx="1556525" cy="39949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1200" dirty="0">
                  <a:solidFill>
                    <a:schemeClr val="tx2"/>
                  </a:solidFill>
                </a:rPr>
                <a:t>Baggage</a:t>
              </a:r>
            </a:p>
          </p:txBody>
        </p:sp>
        <p:cxnSp>
          <p:nvCxnSpPr>
            <p:cNvPr id="15" name="Connector: Elbow 14">
              <a:extLst>
                <a:ext uri="{FF2B5EF4-FFF2-40B4-BE49-F238E27FC236}">
                  <a16:creationId xmlns:a16="http://schemas.microsoft.com/office/drawing/2014/main" id="{449AE057-F4E2-4023-B5CA-C5587D9A5288}"/>
                </a:ext>
              </a:extLst>
            </p:cNvPr>
            <p:cNvCxnSpPr>
              <a:stCxn id="7" idx="3"/>
            </p:cNvCxnSpPr>
            <p:nvPr/>
          </p:nvCxnSpPr>
          <p:spPr>
            <a:xfrm>
              <a:off x="9186041" y="4349666"/>
              <a:ext cx="472966" cy="2643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1993E833-C042-4BF4-B4AF-8857CF19B27D}"/>
                </a:ext>
              </a:extLst>
            </p:cNvPr>
            <p:cNvCxnSpPr>
              <a:stCxn id="12" idx="3"/>
            </p:cNvCxnSpPr>
            <p:nvPr/>
          </p:nvCxnSpPr>
          <p:spPr>
            <a:xfrm flipV="1">
              <a:off x="9186041" y="4614041"/>
              <a:ext cx="472966" cy="34330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155F36A-95BE-4217-8454-A45BDA9D9452}"/>
                </a:ext>
              </a:extLst>
            </p:cNvPr>
            <p:cNvSpPr txBox="1"/>
            <p:nvPr/>
          </p:nvSpPr>
          <p:spPr>
            <a:xfrm>
              <a:off x="9736857" y="4474684"/>
              <a:ext cx="1795107" cy="307777"/>
            </a:xfrm>
            <a:prstGeom prst="rect">
              <a:avLst/>
            </a:prstGeom>
            <a:noFill/>
          </p:spPr>
          <p:txBody>
            <a:bodyPr wrap="none" rtlCol="0">
              <a:spAutoFit/>
            </a:bodyPr>
            <a:lstStyle/>
            <a:p>
              <a:r>
                <a:rPr lang="en-SG" sz="1400" dirty="0">
                  <a:latin typeface="Calibri" panose="020F0502020204030204" pitchFamily="34" charset="0"/>
                  <a:cs typeface="Calibri" panose="020F0502020204030204" pitchFamily="34" charset="0"/>
                </a:rPr>
                <a:t>Semantically Different</a:t>
              </a:r>
            </a:p>
          </p:txBody>
        </p:sp>
        <p:sp>
          <p:nvSpPr>
            <p:cNvPr id="19" name="TextBox 18">
              <a:extLst>
                <a:ext uri="{FF2B5EF4-FFF2-40B4-BE49-F238E27FC236}">
                  <a16:creationId xmlns:a16="http://schemas.microsoft.com/office/drawing/2014/main" id="{A14F3B57-791F-49B6-89C6-2595C291FBCB}"/>
                </a:ext>
              </a:extLst>
            </p:cNvPr>
            <p:cNvSpPr txBox="1"/>
            <p:nvPr/>
          </p:nvSpPr>
          <p:spPr>
            <a:xfrm>
              <a:off x="9736857" y="5157088"/>
              <a:ext cx="1645066" cy="307777"/>
            </a:xfrm>
            <a:prstGeom prst="rect">
              <a:avLst/>
            </a:prstGeom>
            <a:noFill/>
          </p:spPr>
          <p:txBody>
            <a:bodyPr wrap="none" rtlCol="0">
              <a:spAutoFit/>
            </a:bodyPr>
            <a:lstStyle/>
            <a:p>
              <a:r>
                <a:rPr lang="en-SG" sz="1400" dirty="0">
                  <a:latin typeface="Calibri" panose="020F0502020204030204" pitchFamily="34" charset="0"/>
                  <a:cs typeface="Calibri" panose="020F0502020204030204" pitchFamily="34" charset="0"/>
                </a:rPr>
                <a:t>Semantically Similar</a:t>
              </a:r>
            </a:p>
          </p:txBody>
        </p:sp>
        <p:cxnSp>
          <p:nvCxnSpPr>
            <p:cNvPr id="21" name="Connector: Elbow 20">
              <a:extLst>
                <a:ext uri="{FF2B5EF4-FFF2-40B4-BE49-F238E27FC236}">
                  <a16:creationId xmlns:a16="http://schemas.microsoft.com/office/drawing/2014/main" id="{CB7870C9-B08D-428D-9E15-51F6AFE4E2A0}"/>
                </a:ext>
              </a:extLst>
            </p:cNvPr>
            <p:cNvCxnSpPr>
              <a:stCxn id="12" idx="3"/>
            </p:cNvCxnSpPr>
            <p:nvPr/>
          </p:nvCxnSpPr>
          <p:spPr>
            <a:xfrm>
              <a:off x="9186041" y="4957342"/>
              <a:ext cx="472966" cy="3382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3EDC10D5-FC45-44BD-AB6A-9D5CFF356081}"/>
                </a:ext>
              </a:extLst>
            </p:cNvPr>
            <p:cNvCxnSpPr>
              <a:stCxn id="13" idx="3"/>
            </p:cNvCxnSpPr>
            <p:nvPr/>
          </p:nvCxnSpPr>
          <p:spPr>
            <a:xfrm flipV="1">
              <a:off x="9186040" y="5295587"/>
              <a:ext cx="472967" cy="2694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831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9C14-CACF-4BBB-BA50-FC25168BF879}"/>
              </a:ext>
            </a:extLst>
          </p:cNvPr>
          <p:cNvSpPr>
            <a:spLocks noGrp="1"/>
          </p:cNvSpPr>
          <p:nvPr>
            <p:ph type="title"/>
          </p:nvPr>
        </p:nvSpPr>
        <p:spPr>
          <a:xfrm>
            <a:off x="1295400" y="255134"/>
            <a:ext cx="9601200" cy="1036850"/>
          </a:xfrm>
        </p:spPr>
        <p:txBody>
          <a:bodyPr anchor="b">
            <a:normAutofit/>
          </a:bodyPr>
          <a:lstStyle/>
          <a:p>
            <a:r>
              <a:rPr lang="en-SG" dirty="0"/>
              <a:t>Word Labels</a:t>
            </a:r>
          </a:p>
        </p:txBody>
      </p:sp>
      <p:grpSp>
        <p:nvGrpSpPr>
          <p:cNvPr id="14" name="Group 13">
            <a:extLst>
              <a:ext uri="{FF2B5EF4-FFF2-40B4-BE49-F238E27FC236}">
                <a16:creationId xmlns:a16="http://schemas.microsoft.com/office/drawing/2014/main" id="{CDE5C7AC-487A-4DEA-8CB2-712058EB3BC9}"/>
              </a:ext>
            </a:extLst>
          </p:cNvPr>
          <p:cNvGrpSpPr/>
          <p:nvPr/>
        </p:nvGrpSpPr>
        <p:grpSpPr>
          <a:xfrm>
            <a:off x="4246179" y="2259724"/>
            <a:ext cx="3121572" cy="3773213"/>
            <a:chOff x="4246179" y="2259724"/>
            <a:chExt cx="3121572" cy="3773213"/>
          </a:xfrm>
        </p:grpSpPr>
        <p:sp>
          <p:nvSpPr>
            <p:cNvPr id="8" name="Rectangle: Rounded Corners 7">
              <a:extLst>
                <a:ext uri="{FF2B5EF4-FFF2-40B4-BE49-F238E27FC236}">
                  <a16:creationId xmlns:a16="http://schemas.microsoft.com/office/drawing/2014/main" id="{65FA3078-2863-4FB5-8E13-FB34E9A7548D}"/>
                </a:ext>
              </a:extLst>
            </p:cNvPr>
            <p:cNvSpPr/>
            <p:nvPr/>
          </p:nvSpPr>
          <p:spPr>
            <a:xfrm>
              <a:off x="4246179" y="2259724"/>
              <a:ext cx="3121572" cy="377321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3" name="TextBox 12">
              <a:extLst>
                <a:ext uri="{FF2B5EF4-FFF2-40B4-BE49-F238E27FC236}">
                  <a16:creationId xmlns:a16="http://schemas.microsoft.com/office/drawing/2014/main" id="{935D33AC-6076-49EE-A4DC-D536F4975D2F}"/>
                </a:ext>
              </a:extLst>
            </p:cNvPr>
            <p:cNvSpPr txBox="1"/>
            <p:nvPr/>
          </p:nvSpPr>
          <p:spPr>
            <a:xfrm>
              <a:off x="4430110" y="3067526"/>
              <a:ext cx="2753710" cy="1077218"/>
            </a:xfrm>
            <a:prstGeom prst="rect">
              <a:avLst/>
            </a:prstGeom>
            <a:noFill/>
            <a:ln>
              <a:noFill/>
            </a:ln>
          </p:spPr>
          <p:txBody>
            <a:bodyPr wrap="square" rtlCol="0">
              <a:spAutoFit/>
            </a:bodyPr>
            <a:lstStyle/>
            <a:p>
              <a:r>
                <a:rPr lang="en-US" sz="1600" b="0" i="0" dirty="0">
                  <a:solidFill>
                    <a:srgbClr val="050505"/>
                  </a:solidFill>
                  <a:effectLst/>
                  <a:latin typeface="Segoe UI Historic" panose="020B0502040204020203" pitchFamily="34" charset="0"/>
                </a:rPr>
                <a:t>meal was really poor, and they did not offer a choice. cabin staff service also very poor.</a:t>
              </a:r>
              <a:endParaRPr lang="en-SG" dirty="0"/>
            </a:p>
          </p:txBody>
        </p:sp>
      </p:grpSp>
      <p:cxnSp>
        <p:nvCxnSpPr>
          <p:cNvPr id="16" name="Connector: Elbow 15">
            <a:extLst>
              <a:ext uri="{FF2B5EF4-FFF2-40B4-BE49-F238E27FC236}">
                <a16:creationId xmlns:a16="http://schemas.microsoft.com/office/drawing/2014/main" id="{2EE48D2C-39D9-4E25-BEA3-26360CB619ED}"/>
              </a:ext>
            </a:extLst>
          </p:cNvPr>
          <p:cNvCxnSpPr>
            <a:stCxn id="8" idx="3"/>
          </p:cNvCxnSpPr>
          <p:nvPr/>
        </p:nvCxnSpPr>
        <p:spPr>
          <a:xfrm flipV="1">
            <a:off x="7367751" y="2759848"/>
            <a:ext cx="1660635" cy="138648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33EA349D-2936-4E03-9AEE-77B3866B2DF7}"/>
              </a:ext>
            </a:extLst>
          </p:cNvPr>
          <p:cNvSpPr/>
          <p:nvPr/>
        </p:nvSpPr>
        <p:spPr>
          <a:xfrm>
            <a:off x="9028386" y="2096793"/>
            <a:ext cx="2343807" cy="1295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dirty="0">
                <a:solidFill>
                  <a:schemeClr val="tx2"/>
                </a:solidFill>
              </a:rPr>
              <a:t>In-Flight Experience</a:t>
            </a:r>
          </a:p>
          <a:p>
            <a:pPr marL="171450" indent="-171450">
              <a:buFontTx/>
              <a:buChar char="-"/>
            </a:pPr>
            <a:r>
              <a:rPr lang="en-SG" sz="1200" dirty="0">
                <a:solidFill>
                  <a:schemeClr val="tx1"/>
                </a:solidFill>
              </a:rPr>
              <a:t>Meals</a:t>
            </a:r>
          </a:p>
          <a:p>
            <a:pPr marL="171450" indent="-171450">
              <a:buFontTx/>
              <a:buChar char="-"/>
            </a:pPr>
            <a:r>
              <a:rPr lang="en-SG" sz="1200" dirty="0">
                <a:solidFill>
                  <a:schemeClr val="tx1"/>
                </a:solidFill>
              </a:rPr>
              <a:t>Seats</a:t>
            </a:r>
          </a:p>
        </p:txBody>
      </p:sp>
      <p:sp>
        <p:nvSpPr>
          <p:cNvPr id="18" name="Rectangle 17">
            <a:extLst>
              <a:ext uri="{FF2B5EF4-FFF2-40B4-BE49-F238E27FC236}">
                <a16:creationId xmlns:a16="http://schemas.microsoft.com/office/drawing/2014/main" id="{FAE62F2A-35F4-4D64-92B7-54F7A86E3103}"/>
              </a:ext>
            </a:extLst>
          </p:cNvPr>
          <p:cNvSpPr/>
          <p:nvPr/>
        </p:nvSpPr>
        <p:spPr>
          <a:xfrm>
            <a:off x="9028386" y="4805833"/>
            <a:ext cx="2343807" cy="1295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dirty="0">
                <a:solidFill>
                  <a:schemeClr val="tx2"/>
                </a:solidFill>
              </a:rPr>
              <a:t>Flight Operation</a:t>
            </a:r>
          </a:p>
          <a:p>
            <a:pPr marL="171450" indent="-171450">
              <a:buFontTx/>
              <a:buChar char="-"/>
            </a:pPr>
            <a:r>
              <a:rPr lang="en-SG" sz="1200" dirty="0">
                <a:solidFill>
                  <a:schemeClr val="tx1"/>
                </a:solidFill>
              </a:rPr>
              <a:t>Delays</a:t>
            </a:r>
          </a:p>
          <a:p>
            <a:pPr marL="171450" indent="-171450">
              <a:buFontTx/>
              <a:buChar char="-"/>
            </a:pPr>
            <a:r>
              <a:rPr lang="en-SG" sz="1200" dirty="0">
                <a:solidFill>
                  <a:schemeClr val="tx1"/>
                </a:solidFill>
              </a:rPr>
              <a:t>Cancellation</a:t>
            </a:r>
          </a:p>
        </p:txBody>
      </p:sp>
      <p:sp>
        <p:nvSpPr>
          <p:cNvPr id="19" name="Rectangle 18">
            <a:extLst>
              <a:ext uri="{FF2B5EF4-FFF2-40B4-BE49-F238E27FC236}">
                <a16:creationId xmlns:a16="http://schemas.microsoft.com/office/drawing/2014/main" id="{A6F6096C-1C92-4FFA-A4FB-C71B11353480}"/>
              </a:ext>
            </a:extLst>
          </p:cNvPr>
          <p:cNvSpPr/>
          <p:nvPr/>
        </p:nvSpPr>
        <p:spPr>
          <a:xfrm>
            <a:off x="819807" y="3484157"/>
            <a:ext cx="2343807" cy="1295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dirty="0">
                <a:solidFill>
                  <a:schemeClr val="tx2"/>
                </a:solidFill>
              </a:rPr>
              <a:t>Passenger Handling</a:t>
            </a:r>
          </a:p>
          <a:p>
            <a:pPr marL="171450" indent="-171450">
              <a:buFontTx/>
              <a:buChar char="-"/>
            </a:pPr>
            <a:r>
              <a:rPr lang="en-SG" sz="1200" dirty="0">
                <a:solidFill>
                  <a:schemeClr val="tx1"/>
                </a:solidFill>
              </a:rPr>
              <a:t>Check-in</a:t>
            </a:r>
          </a:p>
          <a:p>
            <a:pPr marL="171450" indent="-171450">
              <a:buFontTx/>
              <a:buChar char="-"/>
            </a:pPr>
            <a:r>
              <a:rPr lang="en-SG" sz="1200" dirty="0">
                <a:solidFill>
                  <a:schemeClr val="tx1"/>
                </a:solidFill>
              </a:rPr>
              <a:t>Boarding process</a:t>
            </a:r>
          </a:p>
        </p:txBody>
      </p:sp>
      <p:cxnSp>
        <p:nvCxnSpPr>
          <p:cNvPr id="21" name="Straight Arrow Connector 20">
            <a:extLst>
              <a:ext uri="{FF2B5EF4-FFF2-40B4-BE49-F238E27FC236}">
                <a16:creationId xmlns:a16="http://schemas.microsoft.com/office/drawing/2014/main" id="{94E084DC-E5E0-463D-B33B-F7475E3CD8FC}"/>
              </a:ext>
            </a:extLst>
          </p:cNvPr>
          <p:cNvCxnSpPr>
            <a:stCxn id="8" idx="1"/>
            <a:endCxn id="19" idx="3"/>
          </p:cNvCxnSpPr>
          <p:nvPr/>
        </p:nvCxnSpPr>
        <p:spPr>
          <a:xfrm flipH="1" flipV="1">
            <a:off x="3163614" y="4131857"/>
            <a:ext cx="1082565" cy="1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94D6DBC8-6828-4B8A-AEE3-2CCBAE13EF62}"/>
              </a:ext>
            </a:extLst>
          </p:cNvPr>
          <p:cNvCxnSpPr>
            <a:cxnSpLocks/>
            <a:endCxn id="18" idx="1"/>
          </p:cNvCxnSpPr>
          <p:nvPr/>
        </p:nvCxnSpPr>
        <p:spPr>
          <a:xfrm rot="16200000" flipH="1">
            <a:off x="7972768" y="4397914"/>
            <a:ext cx="1280923" cy="8303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7" name="Graphic 26" descr="Magnifying glass">
            <a:extLst>
              <a:ext uri="{FF2B5EF4-FFF2-40B4-BE49-F238E27FC236}">
                <a16:creationId xmlns:a16="http://schemas.microsoft.com/office/drawing/2014/main" id="{5E261E5F-8BD5-4089-99E6-5A121F3EF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233" y="2478065"/>
            <a:ext cx="383628" cy="383628"/>
          </a:xfrm>
          <a:prstGeom prst="rect">
            <a:avLst/>
          </a:prstGeom>
        </p:spPr>
      </p:pic>
    </p:spTree>
    <p:extLst>
      <p:ext uri="{BB962C8B-B14F-4D97-AF65-F5344CB8AC3E}">
        <p14:creationId xmlns:p14="http://schemas.microsoft.com/office/powerpoint/2010/main" val="11410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9C14-CACF-4BBB-BA50-FC25168BF879}"/>
              </a:ext>
            </a:extLst>
          </p:cNvPr>
          <p:cNvSpPr>
            <a:spLocks noGrp="1"/>
          </p:cNvSpPr>
          <p:nvPr>
            <p:ph type="title"/>
          </p:nvPr>
        </p:nvSpPr>
        <p:spPr/>
        <p:txBody>
          <a:bodyPr/>
          <a:lstStyle/>
          <a:p>
            <a:r>
              <a:rPr lang="en-SG" dirty="0"/>
              <a:t>Word Labels</a:t>
            </a:r>
          </a:p>
        </p:txBody>
      </p:sp>
      <p:graphicFrame>
        <p:nvGraphicFramePr>
          <p:cNvPr id="7" name="Table 7">
            <a:extLst>
              <a:ext uri="{FF2B5EF4-FFF2-40B4-BE49-F238E27FC236}">
                <a16:creationId xmlns:a16="http://schemas.microsoft.com/office/drawing/2014/main" id="{93C1D306-80F5-4D87-AF3B-0B7EDF9B0DF5}"/>
              </a:ext>
            </a:extLst>
          </p:cNvPr>
          <p:cNvGraphicFramePr>
            <a:graphicFrameLocks noGrp="1"/>
          </p:cNvGraphicFramePr>
          <p:nvPr>
            <p:extLst>
              <p:ext uri="{D42A27DB-BD31-4B8C-83A1-F6EECF244321}">
                <p14:modId xmlns:p14="http://schemas.microsoft.com/office/powerpoint/2010/main" val="2028048009"/>
              </p:ext>
            </p:extLst>
          </p:nvPr>
        </p:nvGraphicFramePr>
        <p:xfrm>
          <a:off x="698938" y="1895365"/>
          <a:ext cx="10794124" cy="4301523"/>
        </p:xfrm>
        <a:graphic>
          <a:graphicData uri="http://schemas.openxmlformats.org/drawingml/2006/table">
            <a:tbl>
              <a:tblPr firstRow="1" bandRow="1">
                <a:tableStyleId>{C4B1156A-380E-4F78-BDF5-A606A8083BF9}</a:tableStyleId>
              </a:tblPr>
              <a:tblGrid>
                <a:gridCol w="9050376">
                  <a:extLst>
                    <a:ext uri="{9D8B030D-6E8A-4147-A177-3AD203B41FA5}">
                      <a16:colId xmlns:a16="http://schemas.microsoft.com/office/drawing/2014/main" val="3359230265"/>
                    </a:ext>
                  </a:extLst>
                </a:gridCol>
                <a:gridCol w="1743748">
                  <a:extLst>
                    <a:ext uri="{9D8B030D-6E8A-4147-A177-3AD203B41FA5}">
                      <a16:colId xmlns:a16="http://schemas.microsoft.com/office/drawing/2014/main" val="3250621224"/>
                    </a:ext>
                  </a:extLst>
                </a:gridCol>
              </a:tblGrid>
              <a:tr h="5535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tx2"/>
                          </a:solidFill>
                          <a:latin typeface="Calibri" panose="020F0502020204030204" pitchFamily="34" charset="0"/>
                          <a:ea typeface="+mn-ea"/>
                          <a:cs typeface="Calibri" panose="020F0502020204030204" pitchFamily="34" charset="0"/>
                        </a:rPr>
                        <a:t>Reviews</a:t>
                      </a:r>
                    </a:p>
                  </a:txBody>
                  <a:tcPr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Topic</a:t>
                      </a:r>
                    </a:p>
                  </a:txBody>
                  <a:tcPr anchor="ctr"/>
                </a:tc>
                <a:extLst>
                  <a:ext uri="{0D108BD9-81ED-4DB2-BD59-A6C34878D82A}">
                    <a16:rowId xmlns:a16="http://schemas.microsoft.com/office/drawing/2014/main" val="1744752272"/>
                  </a:ext>
                </a:extLst>
              </a:tr>
              <a:tr h="982022">
                <a:tc>
                  <a:txBody>
                    <a:bodyPr/>
                    <a:lstStyle/>
                    <a:p>
                      <a:pPr algn="l"/>
                      <a:r>
                        <a:rPr lang="en-US" sz="1600" dirty="0">
                          <a:solidFill>
                            <a:schemeClr val="tx2"/>
                          </a:solidFill>
                          <a:latin typeface="Calibri" panose="020F0502020204030204" pitchFamily="34" charset="0"/>
                          <a:cs typeface="Calibri" panose="020F0502020204030204" pitchFamily="34" charset="0"/>
                        </a:rPr>
                        <a:t>great prices and a great service. every airline sometimes has problems with delays or </a:t>
                      </a:r>
                      <a:r>
                        <a:rPr lang="en-US" sz="1600" dirty="0">
                          <a:solidFill>
                            <a:schemeClr val="tx2"/>
                          </a:solidFill>
                          <a:highlight>
                            <a:srgbClr val="00FFFF"/>
                          </a:highlight>
                          <a:latin typeface="Calibri" panose="020F0502020204030204" pitchFamily="34" charset="0"/>
                          <a:cs typeface="Calibri" panose="020F0502020204030204" pitchFamily="34" charset="0"/>
                        </a:rPr>
                        <a:t>luggage</a:t>
                      </a:r>
                      <a:r>
                        <a:rPr lang="en-US" sz="1600" dirty="0">
                          <a:solidFill>
                            <a:schemeClr val="tx2"/>
                          </a:solidFill>
                          <a:latin typeface="Calibri" panose="020F0502020204030204" pitchFamily="34" charset="0"/>
                          <a:cs typeface="Calibri" panose="020F0502020204030204" pitchFamily="34" charset="0"/>
                        </a:rPr>
                        <a:t> (just read the reviews on this site to find that out). </a:t>
                      </a:r>
                      <a:r>
                        <a:rPr lang="en-US" sz="1600" dirty="0" err="1">
                          <a:solidFill>
                            <a:schemeClr val="tx2"/>
                          </a:solidFill>
                          <a:latin typeface="Calibri" panose="020F0502020204030204" pitchFamily="34" charset="0"/>
                          <a:cs typeface="Calibri" panose="020F0502020204030204" pitchFamily="34" charset="0"/>
                        </a:rPr>
                        <a:t>maxjet</a:t>
                      </a:r>
                      <a:r>
                        <a:rPr lang="en-US" sz="1600" dirty="0">
                          <a:solidFill>
                            <a:schemeClr val="tx2"/>
                          </a:solidFill>
                          <a:latin typeface="Calibri" panose="020F0502020204030204" pitchFamily="34" charset="0"/>
                          <a:cs typeface="Calibri" panose="020F0502020204030204" pitchFamily="34" charset="0"/>
                        </a:rPr>
                        <a:t> do a fantastic job and given the price you pay it would be crazy to complain! the </a:t>
                      </a:r>
                      <a:r>
                        <a:rPr lang="en-US" sz="1600" dirty="0">
                          <a:solidFill>
                            <a:schemeClr val="tx2"/>
                          </a:solidFill>
                          <a:highlight>
                            <a:srgbClr val="FFFF00"/>
                          </a:highlight>
                          <a:latin typeface="Calibri" panose="020F0502020204030204" pitchFamily="34" charset="0"/>
                          <a:cs typeface="Calibri" panose="020F0502020204030204" pitchFamily="34" charset="0"/>
                        </a:rPr>
                        <a:t>food</a:t>
                      </a:r>
                      <a:r>
                        <a:rPr lang="en-US" sz="1600" dirty="0">
                          <a:solidFill>
                            <a:schemeClr val="tx2"/>
                          </a:solidFill>
                          <a:latin typeface="Calibri" panose="020F0502020204030204" pitchFamily="34" charset="0"/>
                          <a:cs typeface="Calibri" panose="020F0502020204030204" pitchFamily="34" charset="0"/>
                        </a:rPr>
                        <a:t> is fine the </a:t>
                      </a:r>
                      <a:r>
                        <a:rPr lang="en-US" sz="1600" dirty="0">
                          <a:solidFill>
                            <a:schemeClr val="tx2"/>
                          </a:solidFill>
                          <a:highlight>
                            <a:srgbClr val="FFFF00"/>
                          </a:highlight>
                          <a:latin typeface="Calibri" panose="020F0502020204030204" pitchFamily="34" charset="0"/>
                          <a:cs typeface="Calibri" panose="020F0502020204030204" pitchFamily="34" charset="0"/>
                        </a:rPr>
                        <a:t>seats</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FFFF00"/>
                          </a:highlight>
                          <a:latin typeface="Calibri" panose="020F0502020204030204" pitchFamily="34" charset="0"/>
                          <a:cs typeface="Calibri" panose="020F0502020204030204" pitchFamily="34" charset="0"/>
                        </a:rPr>
                        <a:t>comfortable</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FFFF00"/>
                          </a:highlight>
                          <a:latin typeface="Calibri" panose="020F0502020204030204" pitchFamily="34" charset="0"/>
                          <a:cs typeface="Calibri" panose="020F0502020204030204" pitchFamily="34" charset="0"/>
                        </a:rPr>
                        <a:t>entertainment</a:t>
                      </a:r>
                      <a:r>
                        <a:rPr lang="en-US" sz="1600" dirty="0">
                          <a:solidFill>
                            <a:schemeClr val="tx2"/>
                          </a:solidFill>
                          <a:latin typeface="Calibri" panose="020F0502020204030204" pitchFamily="34" charset="0"/>
                          <a:cs typeface="Calibri" panose="020F0502020204030204" pitchFamily="34" charset="0"/>
                        </a:rPr>
                        <a:t> fine (turn your dinner tray sideways and it all fits by the way!) and service fantastic. flying from </a:t>
                      </a:r>
                      <a:r>
                        <a:rPr lang="en-US" sz="1600" dirty="0" err="1">
                          <a:solidFill>
                            <a:schemeClr val="tx2"/>
                          </a:solidFill>
                          <a:latin typeface="Calibri" panose="020F0502020204030204" pitchFamily="34" charset="0"/>
                          <a:cs typeface="Calibri" panose="020F0502020204030204" pitchFamily="34" charset="0"/>
                        </a:rPr>
                        <a:t>london</a:t>
                      </a:r>
                      <a:r>
                        <a:rPr lang="en-US" sz="1600" dirty="0">
                          <a:solidFill>
                            <a:schemeClr val="tx2"/>
                          </a:solidFill>
                          <a:latin typeface="Calibri" panose="020F0502020204030204" pitchFamily="34" charset="0"/>
                          <a:cs typeface="Calibri" panose="020F0502020204030204" pitchFamily="34" charset="0"/>
                        </a:rPr>
                        <a:t> </a:t>
                      </a:r>
                      <a:r>
                        <a:rPr lang="en-US" sz="1600" dirty="0" err="1">
                          <a:solidFill>
                            <a:schemeClr val="tx2"/>
                          </a:solidFill>
                          <a:latin typeface="Calibri" panose="020F0502020204030204" pitchFamily="34" charset="0"/>
                          <a:cs typeface="Calibri" panose="020F0502020204030204" pitchFamily="34" charset="0"/>
                        </a:rPr>
                        <a:t>stansted</a:t>
                      </a:r>
                      <a:r>
                        <a:rPr lang="en-US" sz="1600" dirty="0">
                          <a:solidFill>
                            <a:schemeClr val="tx2"/>
                          </a:solidFill>
                          <a:latin typeface="Calibri" panose="020F0502020204030204" pitchFamily="34" charset="0"/>
                          <a:cs typeface="Calibri" panose="020F0502020204030204" pitchFamily="34" charset="0"/>
                        </a:rPr>
                        <a:t> is much easier than </a:t>
                      </a:r>
                      <a:r>
                        <a:rPr lang="en-US" sz="1600" dirty="0" err="1">
                          <a:solidFill>
                            <a:schemeClr val="tx2"/>
                          </a:solidFill>
                          <a:latin typeface="Calibri" panose="020F0502020204030204" pitchFamily="34" charset="0"/>
                          <a:cs typeface="Calibri" panose="020F0502020204030204" pitchFamily="34" charset="0"/>
                        </a:rPr>
                        <a:t>heathrow</a:t>
                      </a:r>
                      <a:r>
                        <a:rPr lang="en-US" sz="1600" dirty="0">
                          <a:solidFill>
                            <a:schemeClr val="tx2"/>
                          </a:solidFill>
                          <a:latin typeface="Calibri" panose="020F0502020204030204" pitchFamily="34" charset="0"/>
                          <a:cs typeface="Calibri" panose="020F0502020204030204" pitchFamily="34" charset="0"/>
                        </a:rPr>
                        <a:t> or </a:t>
                      </a:r>
                      <a:r>
                        <a:rPr lang="en-US" sz="1600" dirty="0" err="1">
                          <a:solidFill>
                            <a:schemeClr val="tx2"/>
                          </a:solidFill>
                          <a:latin typeface="Calibri" panose="020F0502020204030204" pitchFamily="34" charset="0"/>
                          <a:cs typeface="Calibri" panose="020F0502020204030204" pitchFamily="34" charset="0"/>
                        </a:rPr>
                        <a:t>gatwick</a:t>
                      </a:r>
                      <a:r>
                        <a:rPr lang="en-US" sz="1600" dirty="0">
                          <a:solidFill>
                            <a:schemeClr val="tx2"/>
                          </a:solidFill>
                          <a:latin typeface="Calibri" panose="020F0502020204030204" pitchFamily="34" charset="0"/>
                          <a:cs typeface="Calibri" panose="020F0502020204030204" pitchFamily="34" charset="0"/>
                        </a:rPr>
                        <a:t>.</a:t>
                      </a:r>
                      <a:endParaRPr lang="en-SG"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In-flight experience</a:t>
                      </a:r>
                    </a:p>
                  </a:txBody>
                  <a:tcPr anchor="ctr"/>
                </a:tc>
                <a:extLst>
                  <a:ext uri="{0D108BD9-81ED-4DB2-BD59-A6C34878D82A}">
                    <a16:rowId xmlns:a16="http://schemas.microsoft.com/office/drawing/2014/main" val="1870849974"/>
                  </a:ext>
                </a:extLst>
              </a:tr>
              <a:tr h="1218669">
                <a:tc>
                  <a:txBody>
                    <a:bodyPr/>
                    <a:lstStyle/>
                    <a:p>
                      <a:pPr algn="l">
                        <a:lnSpc>
                          <a:spcPct val="100000"/>
                        </a:lnSpc>
                      </a:pPr>
                      <a:r>
                        <a:rPr lang="en-US" sz="1600" dirty="0">
                          <a:solidFill>
                            <a:schemeClr val="tx2"/>
                          </a:solidFill>
                          <a:latin typeface="Calibri" panose="020F0502020204030204" pitchFamily="34" charset="0"/>
                          <a:cs typeface="Calibri" panose="020F0502020204030204" pitchFamily="34" charset="0"/>
                        </a:rPr>
                        <a:t>I recently flew from </a:t>
                      </a:r>
                      <a:r>
                        <a:rPr lang="en-US" sz="1600" dirty="0" err="1">
                          <a:solidFill>
                            <a:schemeClr val="tx2"/>
                          </a:solidFill>
                          <a:latin typeface="Calibri" panose="020F0502020204030204" pitchFamily="34" charset="0"/>
                          <a:cs typeface="Calibri" panose="020F0502020204030204" pitchFamily="34" charset="0"/>
                        </a:rPr>
                        <a:t>athens</a:t>
                      </a:r>
                      <a:r>
                        <a:rPr lang="en-US" sz="1600" dirty="0">
                          <a:solidFill>
                            <a:schemeClr val="tx2"/>
                          </a:solidFill>
                          <a:latin typeface="Calibri" panose="020F0502020204030204" pitchFamily="34" charset="0"/>
                          <a:cs typeface="Calibri" panose="020F0502020204030204" pitchFamily="34" charset="0"/>
                        </a:rPr>
                        <a:t> to </a:t>
                      </a:r>
                      <a:r>
                        <a:rPr lang="en-US" sz="1600" dirty="0" err="1">
                          <a:solidFill>
                            <a:schemeClr val="tx2"/>
                          </a:solidFill>
                          <a:latin typeface="Calibri" panose="020F0502020204030204" pitchFamily="34" charset="0"/>
                          <a:cs typeface="Calibri" panose="020F0502020204030204" pitchFamily="34" charset="0"/>
                        </a:rPr>
                        <a:t>milan</a:t>
                      </a:r>
                      <a:r>
                        <a:rPr lang="en-US" sz="1600" dirty="0">
                          <a:solidFill>
                            <a:schemeClr val="tx2"/>
                          </a:solidFill>
                          <a:latin typeface="Calibri" panose="020F0502020204030204" pitchFamily="34" charset="0"/>
                          <a:cs typeface="Calibri" panose="020F0502020204030204" pitchFamily="34" charset="0"/>
                        </a:rPr>
                        <a:t>. one </a:t>
                      </a:r>
                      <a:r>
                        <a:rPr lang="en-US" sz="1600" dirty="0">
                          <a:solidFill>
                            <a:schemeClr val="tx2"/>
                          </a:solidFill>
                          <a:highlight>
                            <a:srgbClr val="00FFFF"/>
                          </a:highlight>
                          <a:latin typeface="Calibri" panose="020F0502020204030204" pitchFamily="34" charset="0"/>
                          <a:cs typeface="Calibri" panose="020F0502020204030204" pitchFamily="34" charset="0"/>
                        </a:rPr>
                        <a:t>extra</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00FFFF"/>
                          </a:highlight>
                          <a:latin typeface="Calibri" panose="020F0502020204030204" pitchFamily="34" charset="0"/>
                          <a:cs typeface="Calibri" panose="020F0502020204030204" pitchFamily="34" charset="0"/>
                        </a:rPr>
                        <a:t>bag</a:t>
                      </a:r>
                      <a:r>
                        <a:rPr lang="en-US" sz="1600" dirty="0">
                          <a:solidFill>
                            <a:schemeClr val="tx2"/>
                          </a:solidFill>
                          <a:latin typeface="Calibri" panose="020F0502020204030204" pitchFamily="34" charset="0"/>
                          <a:cs typeface="Calibri" panose="020F0502020204030204" pitchFamily="34" charset="0"/>
                        </a:rPr>
                        <a:t> cost 325 euro. </a:t>
                      </a:r>
                      <a:r>
                        <a:rPr lang="en-US" sz="1600" dirty="0" err="1">
                          <a:solidFill>
                            <a:schemeClr val="tx2"/>
                          </a:solidFill>
                          <a:latin typeface="Calibri" panose="020F0502020204030204" pitchFamily="34" charset="0"/>
                          <a:cs typeface="Calibri" panose="020F0502020204030204" pitchFamily="34" charset="0"/>
                        </a:rPr>
                        <a:t>i</a:t>
                      </a:r>
                      <a:r>
                        <a:rPr lang="en-US" sz="1600" dirty="0">
                          <a:solidFill>
                            <a:schemeClr val="tx2"/>
                          </a:solidFill>
                          <a:latin typeface="Calibri" panose="020F0502020204030204" pitchFamily="34" charset="0"/>
                          <a:cs typeface="Calibri" panose="020F0502020204030204" pitchFamily="34" charset="0"/>
                        </a:rPr>
                        <a:t> could have purchased two </a:t>
                      </a:r>
                      <a:r>
                        <a:rPr lang="en-US" sz="1600" dirty="0">
                          <a:solidFill>
                            <a:schemeClr val="tx2"/>
                          </a:solidFill>
                          <a:highlight>
                            <a:srgbClr val="00FF00"/>
                          </a:highlight>
                          <a:latin typeface="Calibri" panose="020F0502020204030204" pitchFamily="34" charset="0"/>
                          <a:cs typeface="Calibri" panose="020F0502020204030204" pitchFamily="34" charset="0"/>
                        </a:rPr>
                        <a:t>tickets</a:t>
                      </a:r>
                      <a:r>
                        <a:rPr lang="en-US" sz="1600" dirty="0">
                          <a:solidFill>
                            <a:schemeClr val="tx2"/>
                          </a:solidFill>
                          <a:latin typeface="Calibri" panose="020F0502020204030204" pitchFamily="34" charset="0"/>
                          <a:cs typeface="Calibri" panose="020F0502020204030204" pitchFamily="34" charset="0"/>
                        </a:rPr>
                        <a:t> providing for two adults with </a:t>
                      </a:r>
                      <a:r>
                        <a:rPr lang="en-US" sz="1600" dirty="0">
                          <a:solidFill>
                            <a:schemeClr val="tx2"/>
                          </a:solidFill>
                          <a:highlight>
                            <a:srgbClr val="00FFFF"/>
                          </a:highlight>
                          <a:latin typeface="Calibri" panose="020F0502020204030204" pitchFamily="34" charset="0"/>
                          <a:cs typeface="Calibri" panose="020F0502020204030204" pitchFamily="34" charset="0"/>
                        </a:rPr>
                        <a:t>bags</a:t>
                      </a:r>
                      <a:r>
                        <a:rPr lang="en-US" sz="1600" dirty="0">
                          <a:solidFill>
                            <a:schemeClr val="tx2"/>
                          </a:solidFill>
                          <a:latin typeface="Calibri" panose="020F0502020204030204" pitchFamily="34" charset="0"/>
                          <a:cs typeface="Calibri" panose="020F0502020204030204" pitchFamily="34" charset="0"/>
                        </a:rPr>
                        <a:t> for each less expensive. the </a:t>
                      </a:r>
                      <a:r>
                        <a:rPr lang="en-US" sz="1600" dirty="0">
                          <a:solidFill>
                            <a:schemeClr val="tx2"/>
                          </a:solidFill>
                          <a:highlight>
                            <a:srgbClr val="00FFFF"/>
                          </a:highlight>
                          <a:latin typeface="Calibri" panose="020F0502020204030204" pitchFamily="34" charset="0"/>
                          <a:cs typeface="Calibri" panose="020F0502020204030204" pitchFamily="34" charset="0"/>
                        </a:rPr>
                        <a:t>counter</a:t>
                      </a:r>
                      <a:r>
                        <a:rPr lang="en-US" sz="1600" dirty="0">
                          <a:solidFill>
                            <a:schemeClr val="tx2"/>
                          </a:solidFill>
                          <a:latin typeface="Calibri" panose="020F0502020204030204" pitchFamily="34" charset="0"/>
                          <a:cs typeface="Calibri" panose="020F0502020204030204" pitchFamily="34" charset="0"/>
                        </a:rPr>
                        <a:t> agents were disinterested and responded to each other in </a:t>
                      </a:r>
                      <a:r>
                        <a:rPr lang="en-US" sz="1600" dirty="0" err="1">
                          <a:solidFill>
                            <a:schemeClr val="tx2"/>
                          </a:solidFill>
                          <a:latin typeface="Calibri" panose="020F0502020204030204" pitchFamily="34" charset="0"/>
                          <a:cs typeface="Calibri" panose="020F0502020204030204" pitchFamily="34" charset="0"/>
                        </a:rPr>
                        <a:t>greek</a:t>
                      </a:r>
                      <a:r>
                        <a:rPr lang="en-US" sz="1600" dirty="0">
                          <a:solidFill>
                            <a:schemeClr val="tx2"/>
                          </a:solidFill>
                          <a:latin typeface="Calibri" panose="020F0502020204030204" pitchFamily="34" charset="0"/>
                          <a:cs typeface="Calibri" panose="020F0502020204030204" pitchFamily="34" charset="0"/>
                        </a:rPr>
                        <a:t> which </a:t>
                      </a:r>
                      <a:r>
                        <a:rPr lang="en-US" sz="1600" dirty="0" err="1">
                          <a:solidFill>
                            <a:schemeClr val="tx2"/>
                          </a:solidFill>
                          <a:latin typeface="Calibri" panose="020F0502020204030204" pitchFamily="34" charset="0"/>
                          <a:cs typeface="Calibri" panose="020F0502020204030204" pitchFamily="34" charset="0"/>
                        </a:rPr>
                        <a:t>i</a:t>
                      </a:r>
                      <a:r>
                        <a:rPr lang="en-US" sz="1600" dirty="0">
                          <a:solidFill>
                            <a:schemeClr val="tx2"/>
                          </a:solidFill>
                          <a:latin typeface="Calibri" panose="020F0502020204030204" pitchFamily="34" charset="0"/>
                          <a:cs typeface="Calibri" panose="020F0502020204030204" pitchFamily="34" charset="0"/>
                        </a:rPr>
                        <a:t> do not understand. this practice is unreasonable and unacceptable.</a:t>
                      </a:r>
                      <a:endParaRPr lang="en-SG" sz="1600"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SG" sz="1400" dirty="0">
                          <a:solidFill>
                            <a:schemeClr val="tx2"/>
                          </a:solidFill>
                          <a:latin typeface="Calibri" panose="020F0502020204030204" pitchFamily="34" charset="0"/>
                          <a:cs typeface="Calibri" panose="020F0502020204030204" pitchFamily="34" charset="0"/>
                        </a:rPr>
                        <a:t>Passenger Handling</a:t>
                      </a:r>
                    </a:p>
                  </a:txBody>
                  <a:tcPr anchor="ctr"/>
                </a:tc>
                <a:extLst>
                  <a:ext uri="{0D108BD9-81ED-4DB2-BD59-A6C34878D82A}">
                    <a16:rowId xmlns:a16="http://schemas.microsoft.com/office/drawing/2014/main" val="474016944"/>
                  </a:ext>
                </a:extLst>
              </a:tr>
              <a:tr h="1218669">
                <a:tc>
                  <a:txBody>
                    <a:bodyPr/>
                    <a:lstStyle/>
                    <a:p>
                      <a:pPr algn="l"/>
                      <a:r>
                        <a:rPr lang="en-US" sz="1600" dirty="0" err="1">
                          <a:solidFill>
                            <a:schemeClr val="tx2"/>
                          </a:solidFill>
                          <a:latin typeface="Calibri" panose="020F0502020204030204" pitchFamily="34" charset="0"/>
                          <a:cs typeface="Calibri" panose="020F0502020204030204" pitchFamily="34" charset="0"/>
                        </a:rPr>
                        <a:t>verona-timisoara-chisinau</a:t>
                      </a:r>
                      <a:r>
                        <a:rPr lang="en-US" sz="1600" dirty="0">
                          <a:solidFill>
                            <a:schemeClr val="tx2"/>
                          </a:solidFill>
                          <a:latin typeface="Calibri" panose="020F0502020204030204" pitchFamily="34" charset="0"/>
                          <a:cs typeface="Calibri" panose="020F0502020204030204" pitchFamily="34" charset="0"/>
                        </a:rPr>
                        <a:t>. the flight from </a:t>
                      </a:r>
                      <a:r>
                        <a:rPr lang="en-US" sz="1600" dirty="0" err="1">
                          <a:solidFill>
                            <a:schemeClr val="tx2"/>
                          </a:solidFill>
                          <a:latin typeface="Calibri" panose="020F0502020204030204" pitchFamily="34" charset="0"/>
                          <a:cs typeface="Calibri" panose="020F0502020204030204" pitchFamily="34" charset="0"/>
                        </a:rPr>
                        <a:t>verona</a:t>
                      </a:r>
                      <a:r>
                        <a:rPr lang="en-US" sz="1600" dirty="0">
                          <a:solidFill>
                            <a:schemeClr val="tx2"/>
                          </a:solidFill>
                          <a:latin typeface="Calibri" panose="020F0502020204030204" pitchFamily="34" charset="0"/>
                          <a:cs typeface="Calibri" panose="020F0502020204030204" pitchFamily="34" charset="0"/>
                        </a:rPr>
                        <a:t> departed almost 5 </a:t>
                      </a:r>
                      <a:r>
                        <a:rPr lang="en-US" sz="1600" dirty="0">
                          <a:solidFill>
                            <a:schemeClr val="tx2"/>
                          </a:solidFill>
                          <a:highlight>
                            <a:srgbClr val="00FF00"/>
                          </a:highlight>
                          <a:latin typeface="Calibri" panose="020F0502020204030204" pitchFamily="34" charset="0"/>
                          <a:cs typeface="Calibri" panose="020F0502020204030204" pitchFamily="34" charset="0"/>
                        </a:rPr>
                        <a:t>hours</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00FF00"/>
                          </a:highlight>
                          <a:latin typeface="Calibri" panose="020F0502020204030204" pitchFamily="34" charset="0"/>
                          <a:cs typeface="Calibri" panose="020F0502020204030204" pitchFamily="34" charset="0"/>
                        </a:rPr>
                        <a:t>late</a:t>
                      </a:r>
                      <a:r>
                        <a:rPr lang="en-US" sz="1600" dirty="0">
                          <a:solidFill>
                            <a:schemeClr val="tx2"/>
                          </a:solidFill>
                          <a:latin typeface="Calibri" panose="020F0502020204030204" pitchFamily="34" charset="0"/>
                          <a:cs typeface="Calibri" panose="020F0502020204030204" pitchFamily="34" charset="0"/>
                        </a:rPr>
                        <a:t> resulting in 4.5 </a:t>
                      </a:r>
                      <a:r>
                        <a:rPr lang="en-US" sz="1600" dirty="0">
                          <a:solidFill>
                            <a:schemeClr val="tx2"/>
                          </a:solidFill>
                          <a:highlight>
                            <a:srgbClr val="00FF00"/>
                          </a:highlight>
                          <a:latin typeface="Calibri" panose="020F0502020204030204" pitchFamily="34" charset="0"/>
                          <a:cs typeface="Calibri" panose="020F0502020204030204" pitchFamily="34" charset="0"/>
                        </a:rPr>
                        <a:t>hours</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00FF00"/>
                          </a:highlight>
                          <a:latin typeface="Calibri" panose="020F0502020204030204" pitchFamily="34" charset="0"/>
                          <a:cs typeface="Calibri" panose="020F0502020204030204" pitchFamily="34" charset="0"/>
                        </a:rPr>
                        <a:t>late</a:t>
                      </a:r>
                      <a:r>
                        <a:rPr lang="en-US" sz="1600" dirty="0">
                          <a:solidFill>
                            <a:schemeClr val="tx2"/>
                          </a:solidFill>
                          <a:latin typeface="Calibri" panose="020F0502020204030204" pitchFamily="34" charset="0"/>
                          <a:cs typeface="Calibri" panose="020F0502020204030204" pitchFamily="34" charset="0"/>
                        </a:rPr>
                        <a:t> </a:t>
                      </a:r>
                      <a:r>
                        <a:rPr lang="en-US" sz="1600" dirty="0">
                          <a:solidFill>
                            <a:schemeClr val="tx2"/>
                          </a:solidFill>
                          <a:highlight>
                            <a:srgbClr val="00FF00"/>
                          </a:highlight>
                          <a:latin typeface="Calibri" panose="020F0502020204030204" pitchFamily="34" charset="0"/>
                          <a:cs typeface="Calibri" panose="020F0502020204030204" pitchFamily="34" charset="0"/>
                        </a:rPr>
                        <a:t>arrival</a:t>
                      </a:r>
                      <a:r>
                        <a:rPr lang="en-US" sz="1600" dirty="0">
                          <a:solidFill>
                            <a:schemeClr val="tx2"/>
                          </a:solidFill>
                          <a:latin typeface="Calibri" panose="020F0502020204030204" pitchFamily="34" charset="0"/>
                          <a:cs typeface="Calibri" panose="020F0502020204030204" pitchFamily="34" charset="0"/>
                        </a:rPr>
                        <a:t> at the final destination. the company didn't provide sufficient information as to the causes of </a:t>
                      </a:r>
                      <a:r>
                        <a:rPr lang="en-US" sz="1600" dirty="0">
                          <a:solidFill>
                            <a:schemeClr val="tx2"/>
                          </a:solidFill>
                          <a:highlight>
                            <a:srgbClr val="00FF00"/>
                          </a:highlight>
                          <a:latin typeface="Calibri" panose="020F0502020204030204" pitchFamily="34" charset="0"/>
                          <a:cs typeface="Calibri" panose="020F0502020204030204" pitchFamily="34" charset="0"/>
                        </a:rPr>
                        <a:t>delay</a:t>
                      </a:r>
                      <a:r>
                        <a:rPr lang="en-US" sz="1600" dirty="0">
                          <a:solidFill>
                            <a:schemeClr val="tx2"/>
                          </a:solidFill>
                          <a:latin typeface="Calibri" panose="020F0502020204030204" pitchFamily="34" charset="0"/>
                          <a:cs typeface="Calibri" panose="020F0502020204030204" pitchFamily="34" charset="0"/>
                        </a:rPr>
                        <a:t>. voucher provided for </a:t>
                      </a:r>
                      <a:r>
                        <a:rPr lang="en-US" sz="1600" dirty="0">
                          <a:solidFill>
                            <a:schemeClr val="tx2"/>
                          </a:solidFill>
                          <a:highlight>
                            <a:srgbClr val="FFFF00"/>
                          </a:highlight>
                          <a:latin typeface="Calibri" panose="020F0502020204030204" pitchFamily="34" charset="0"/>
                          <a:cs typeface="Calibri" panose="020F0502020204030204" pitchFamily="34" charset="0"/>
                        </a:rPr>
                        <a:t>food</a:t>
                      </a:r>
                      <a:r>
                        <a:rPr lang="en-US" sz="1600" dirty="0">
                          <a:solidFill>
                            <a:schemeClr val="tx2"/>
                          </a:solidFill>
                          <a:latin typeface="Calibri" panose="020F0502020204030204" pitchFamily="34" charset="0"/>
                          <a:cs typeface="Calibri" panose="020F0502020204030204" pitchFamily="34" charset="0"/>
                        </a:rPr>
                        <a:t> and </a:t>
                      </a:r>
                      <a:r>
                        <a:rPr lang="en-US" sz="1600" dirty="0">
                          <a:solidFill>
                            <a:schemeClr val="tx2"/>
                          </a:solidFill>
                          <a:highlight>
                            <a:srgbClr val="FFFF00"/>
                          </a:highlight>
                          <a:latin typeface="Calibri" panose="020F0502020204030204" pitchFamily="34" charset="0"/>
                          <a:cs typeface="Calibri" panose="020F0502020204030204" pitchFamily="34" charset="0"/>
                        </a:rPr>
                        <a:t>drinks</a:t>
                      </a:r>
                      <a:r>
                        <a:rPr lang="en-US" sz="1600" dirty="0">
                          <a:solidFill>
                            <a:schemeClr val="tx2"/>
                          </a:solidFill>
                          <a:latin typeface="Calibri" panose="020F0502020204030204" pitchFamily="34" charset="0"/>
                          <a:cs typeface="Calibri" panose="020F0502020204030204" pitchFamily="34" charset="0"/>
                        </a:rPr>
                        <a:t> doesn't get you much in </a:t>
                      </a:r>
                      <a:r>
                        <a:rPr lang="en-US" sz="1600" dirty="0" err="1">
                          <a:solidFill>
                            <a:schemeClr val="tx2"/>
                          </a:solidFill>
                          <a:latin typeface="Calibri" panose="020F0502020204030204" pitchFamily="34" charset="0"/>
                          <a:cs typeface="Calibri" panose="020F0502020204030204" pitchFamily="34" charset="0"/>
                        </a:rPr>
                        <a:t>verona</a:t>
                      </a:r>
                      <a:r>
                        <a:rPr lang="en-US" sz="1600" dirty="0">
                          <a:solidFill>
                            <a:schemeClr val="tx2"/>
                          </a:solidFill>
                          <a:latin typeface="Calibri" panose="020F0502020204030204" pitchFamily="34" charset="0"/>
                          <a:cs typeface="Calibri" panose="020F0502020204030204" pitchFamily="34" charset="0"/>
                        </a:rPr>
                        <a:t> airport.</a:t>
                      </a:r>
                      <a:endParaRPr lang="en-SG" sz="1600" dirty="0">
                        <a:solidFill>
                          <a:schemeClr val="tx2"/>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solidFill>
                            <a:schemeClr val="tx2"/>
                          </a:solidFill>
                          <a:latin typeface="Calibri" panose="020F0502020204030204" pitchFamily="34" charset="0"/>
                          <a:cs typeface="Calibri" panose="020F0502020204030204" pitchFamily="34" charset="0"/>
                        </a:rPr>
                        <a:t>Flights Operation</a:t>
                      </a:r>
                    </a:p>
                  </a:txBody>
                  <a:tcPr anchor="ctr"/>
                </a:tc>
                <a:extLst>
                  <a:ext uri="{0D108BD9-81ED-4DB2-BD59-A6C34878D82A}">
                    <a16:rowId xmlns:a16="http://schemas.microsoft.com/office/drawing/2014/main" val="1737075897"/>
                  </a:ext>
                </a:extLst>
              </a:tr>
            </a:tbl>
          </a:graphicData>
        </a:graphic>
      </p:graphicFrame>
      <p:sp>
        <p:nvSpPr>
          <p:cNvPr id="9" name="Rectangle 8">
            <a:extLst>
              <a:ext uri="{FF2B5EF4-FFF2-40B4-BE49-F238E27FC236}">
                <a16:creationId xmlns:a16="http://schemas.microsoft.com/office/drawing/2014/main" id="{436070EA-6919-48B4-AFDC-2AD54EDD5CE9}"/>
              </a:ext>
            </a:extLst>
          </p:cNvPr>
          <p:cNvSpPr/>
          <p:nvPr/>
        </p:nvSpPr>
        <p:spPr>
          <a:xfrm>
            <a:off x="10423633" y="2719394"/>
            <a:ext cx="378373" cy="178676"/>
          </a:xfrm>
          <a:prstGeom prst="rect">
            <a:avLst/>
          </a:prstGeom>
          <a:solidFill>
            <a:srgbClr val="FFFF0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dirty="0"/>
          </a:p>
        </p:txBody>
      </p:sp>
      <p:sp>
        <p:nvSpPr>
          <p:cNvPr id="10" name="Rectangle 9">
            <a:extLst>
              <a:ext uri="{FF2B5EF4-FFF2-40B4-BE49-F238E27FC236}">
                <a16:creationId xmlns:a16="http://schemas.microsoft.com/office/drawing/2014/main" id="{5D6749F6-9B75-4AA1-8794-EA8826EA5E71}"/>
              </a:ext>
            </a:extLst>
          </p:cNvPr>
          <p:cNvSpPr/>
          <p:nvPr/>
        </p:nvSpPr>
        <p:spPr>
          <a:xfrm>
            <a:off x="10423633" y="4047881"/>
            <a:ext cx="378373" cy="178676"/>
          </a:xfrm>
          <a:prstGeom prst="rect">
            <a:avLst/>
          </a:prstGeom>
          <a:solidFill>
            <a:schemeClr val="accent1">
              <a:lumMod val="60000"/>
              <a:lumOff val="40000"/>
            </a:schemeClr>
          </a:solidFill>
          <a:ln>
            <a:solidFill>
              <a:schemeClr val="accent1">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dirty="0"/>
          </a:p>
        </p:txBody>
      </p:sp>
      <p:sp>
        <p:nvSpPr>
          <p:cNvPr id="6" name="Rectangle 5">
            <a:extLst>
              <a:ext uri="{FF2B5EF4-FFF2-40B4-BE49-F238E27FC236}">
                <a16:creationId xmlns:a16="http://schemas.microsoft.com/office/drawing/2014/main" id="{291C82C1-C46A-4428-B365-6D0EA96268B1}"/>
              </a:ext>
            </a:extLst>
          </p:cNvPr>
          <p:cNvSpPr/>
          <p:nvPr/>
        </p:nvSpPr>
        <p:spPr>
          <a:xfrm>
            <a:off x="10423633" y="5229222"/>
            <a:ext cx="378373" cy="178676"/>
          </a:xfrm>
          <a:prstGeom prst="rect">
            <a:avLst/>
          </a:prstGeom>
          <a:solidFill>
            <a:srgbClr val="6AE870"/>
          </a:solidFill>
          <a:ln>
            <a:solidFill>
              <a:srgbClr val="6AE87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3509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Classification</a:t>
            </a:r>
          </a:p>
        </p:txBody>
      </p:sp>
    </p:spTree>
    <p:extLst>
      <p:ext uri="{BB962C8B-B14F-4D97-AF65-F5344CB8AC3E}">
        <p14:creationId xmlns:p14="http://schemas.microsoft.com/office/powerpoint/2010/main" val="81588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2AEA-2CF5-4F14-85B2-7638BA9AF50F}"/>
              </a:ext>
            </a:extLst>
          </p:cNvPr>
          <p:cNvSpPr>
            <a:spLocks noGrp="1"/>
          </p:cNvSpPr>
          <p:nvPr>
            <p:ph type="title"/>
          </p:nvPr>
        </p:nvSpPr>
        <p:spPr/>
        <p:txBody>
          <a:bodyPr/>
          <a:lstStyle/>
          <a:p>
            <a:r>
              <a:rPr lang="en-SG" dirty="0"/>
              <a:t>Process</a:t>
            </a:r>
          </a:p>
        </p:txBody>
      </p:sp>
      <p:pic>
        <p:nvPicPr>
          <p:cNvPr id="7" name="Graphic 6" descr="Document">
            <a:extLst>
              <a:ext uri="{FF2B5EF4-FFF2-40B4-BE49-F238E27FC236}">
                <a16:creationId xmlns:a16="http://schemas.microsoft.com/office/drawing/2014/main" id="{2AACF984-742C-4EDB-8C18-A468447EF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064" y="3350173"/>
            <a:ext cx="914400" cy="914400"/>
          </a:xfrm>
          <a:prstGeom prst="rect">
            <a:avLst/>
          </a:prstGeom>
        </p:spPr>
      </p:pic>
      <p:cxnSp>
        <p:nvCxnSpPr>
          <p:cNvPr id="9" name="Straight Arrow Connector 8">
            <a:extLst>
              <a:ext uri="{FF2B5EF4-FFF2-40B4-BE49-F238E27FC236}">
                <a16:creationId xmlns:a16="http://schemas.microsoft.com/office/drawing/2014/main" id="{5D41636E-3701-41D6-BC5A-98D1D1A4742E}"/>
              </a:ext>
            </a:extLst>
          </p:cNvPr>
          <p:cNvCxnSpPr>
            <a:cxnSpLocks/>
          </p:cNvCxnSpPr>
          <p:nvPr/>
        </p:nvCxnSpPr>
        <p:spPr>
          <a:xfrm>
            <a:off x="1739464" y="3809999"/>
            <a:ext cx="4151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26D04B27-3868-4B53-A690-E6A0BC5459F0}"/>
              </a:ext>
            </a:extLst>
          </p:cNvPr>
          <p:cNvSpPr/>
          <p:nvPr/>
        </p:nvSpPr>
        <p:spPr>
          <a:xfrm>
            <a:off x="2313780" y="3316017"/>
            <a:ext cx="2238703" cy="9143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Bag of Words</a:t>
            </a:r>
          </a:p>
        </p:txBody>
      </p:sp>
      <p:cxnSp>
        <p:nvCxnSpPr>
          <p:cNvPr id="12" name="Straight Arrow Connector 11">
            <a:extLst>
              <a:ext uri="{FF2B5EF4-FFF2-40B4-BE49-F238E27FC236}">
                <a16:creationId xmlns:a16="http://schemas.microsoft.com/office/drawing/2014/main" id="{BB80E798-262A-4FCB-B789-F56B99712000}"/>
              </a:ext>
            </a:extLst>
          </p:cNvPr>
          <p:cNvCxnSpPr>
            <a:cxnSpLocks/>
          </p:cNvCxnSpPr>
          <p:nvPr/>
        </p:nvCxnSpPr>
        <p:spPr>
          <a:xfrm>
            <a:off x="4804732" y="3807373"/>
            <a:ext cx="3873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EC0B47DE-3A8B-4145-865D-8B38BE51B1FF}"/>
              </a:ext>
            </a:extLst>
          </p:cNvPr>
          <p:cNvSpPr/>
          <p:nvPr/>
        </p:nvSpPr>
        <p:spPr>
          <a:xfrm>
            <a:off x="5444361" y="3316017"/>
            <a:ext cx="2238703" cy="9143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Text Classification</a:t>
            </a:r>
          </a:p>
        </p:txBody>
      </p:sp>
      <p:cxnSp>
        <p:nvCxnSpPr>
          <p:cNvPr id="16" name="Straight Arrow Connector 15">
            <a:extLst>
              <a:ext uri="{FF2B5EF4-FFF2-40B4-BE49-F238E27FC236}">
                <a16:creationId xmlns:a16="http://schemas.microsoft.com/office/drawing/2014/main" id="{ACED1299-978C-492B-8C76-2AFBC7A49A28}"/>
              </a:ext>
            </a:extLst>
          </p:cNvPr>
          <p:cNvCxnSpPr>
            <a:cxnSpLocks/>
          </p:cNvCxnSpPr>
          <p:nvPr/>
        </p:nvCxnSpPr>
        <p:spPr>
          <a:xfrm>
            <a:off x="7805435" y="3749567"/>
            <a:ext cx="3873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04B34B5-170F-4046-A349-A9A5F22E7154}"/>
              </a:ext>
            </a:extLst>
          </p:cNvPr>
          <p:cNvCxnSpPr/>
          <p:nvPr/>
        </p:nvCxnSpPr>
        <p:spPr>
          <a:xfrm>
            <a:off x="8660524" y="2827283"/>
            <a:ext cx="0" cy="1986455"/>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BF09FDD-94C2-41EA-B52C-CB4379BCAB5B}"/>
              </a:ext>
            </a:extLst>
          </p:cNvPr>
          <p:cNvCxnSpPr>
            <a:cxnSpLocks/>
          </p:cNvCxnSpPr>
          <p:nvPr/>
        </p:nvCxnSpPr>
        <p:spPr>
          <a:xfrm>
            <a:off x="8492359" y="4645572"/>
            <a:ext cx="2617075"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Isosceles Triangle 18">
            <a:extLst>
              <a:ext uri="{FF2B5EF4-FFF2-40B4-BE49-F238E27FC236}">
                <a16:creationId xmlns:a16="http://schemas.microsoft.com/office/drawing/2014/main" id="{62ED71FF-76B4-4383-ADA8-301A30B943DF}"/>
              </a:ext>
            </a:extLst>
          </p:cNvPr>
          <p:cNvSpPr/>
          <p:nvPr/>
        </p:nvSpPr>
        <p:spPr>
          <a:xfrm>
            <a:off x="8933793" y="3037490"/>
            <a:ext cx="194436" cy="147124"/>
          </a:xfrm>
          <a:prstGeom prst="triangl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Isosceles Triangle 24">
            <a:extLst>
              <a:ext uri="{FF2B5EF4-FFF2-40B4-BE49-F238E27FC236}">
                <a16:creationId xmlns:a16="http://schemas.microsoft.com/office/drawing/2014/main" id="{6A512398-81CB-4CC8-A39C-E5E0A6AC0296}"/>
              </a:ext>
            </a:extLst>
          </p:cNvPr>
          <p:cNvSpPr/>
          <p:nvPr/>
        </p:nvSpPr>
        <p:spPr>
          <a:xfrm>
            <a:off x="9207061" y="3203049"/>
            <a:ext cx="194436" cy="147124"/>
          </a:xfrm>
          <a:prstGeom prst="triangl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Isosceles Triangle 25">
            <a:extLst>
              <a:ext uri="{FF2B5EF4-FFF2-40B4-BE49-F238E27FC236}">
                <a16:creationId xmlns:a16="http://schemas.microsoft.com/office/drawing/2014/main" id="{CBE791ED-44F0-4A28-A1DF-30DF707E998E}"/>
              </a:ext>
            </a:extLst>
          </p:cNvPr>
          <p:cNvSpPr/>
          <p:nvPr/>
        </p:nvSpPr>
        <p:spPr>
          <a:xfrm>
            <a:off x="8920659" y="3355438"/>
            <a:ext cx="194436" cy="147124"/>
          </a:xfrm>
          <a:prstGeom prst="triangle">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DA4D90-9AB7-4684-B639-8F10E765CC0B}"/>
              </a:ext>
            </a:extLst>
          </p:cNvPr>
          <p:cNvSpPr/>
          <p:nvPr/>
        </p:nvSpPr>
        <p:spPr>
          <a:xfrm>
            <a:off x="10310646" y="3323897"/>
            <a:ext cx="194410" cy="173436"/>
          </a:xfrm>
          <a:prstGeom prst="ellipse">
            <a:avLst/>
          </a:prstGeom>
          <a:solidFill>
            <a:srgbClr val="FFFF00"/>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dirty="0"/>
          </a:p>
        </p:txBody>
      </p:sp>
      <p:sp>
        <p:nvSpPr>
          <p:cNvPr id="27" name="Oval 26">
            <a:extLst>
              <a:ext uri="{FF2B5EF4-FFF2-40B4-BE49-F238E27FC236}">
                <a16:creationId xmlns:a16="http://schemas.microsoft.com/office/drawing/2014/main" id="{76F023F8-5743-4020-8F5E-FCE0EB44DDC8}"/>
              </a:ext>
            </a:extLst>
          </p:cNvPr>
          <p:cNvSpPr/>
          <p:nvPr/>
        </p:nvSpPr>
        <p:spPr>
          <a:xfrm>
            <a:off x="10192436" y="3632616"/>
            <a:ext cx="194410" cy="173436"/>
          </a:xfrm>
          <a:prstGeom prst="ellipse">
            <a:avLst/>
          </a:prstGeom>
          <a:solidFill>
            <a:srgbClr val="FFFF00"/>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8302655-A2EF-432A-AA30-A8BDBEF75BDC}"/>
              </a:ext>
            </a:extLst>
          </p:cNvPr>
          <p:cNvSpPr/>
          <p:nvPr/>
        </p:nvSpPr>
        <p:spPr>
          <a:xfrm>
            <a:off x="10505056" y="3587914"/>
            <a:ext cx="194410" cy="173436"/>
          </a:xfrm>
          <a:prstGeom prst="ellipse">
            <a:avLst/>
          </a:prstGeom>
          <a:solidFill>
            <a:srgbClr val="FFFF00"/>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21" name="Star: 5 Points 20">
            <a:extLst>
              <a:ext uri="{FF2B5EF4-FFF2-40B4-BE49-F238E27FC236}">
                <a16:creationId xmlns:a16="http://schemas.microsoft.com/office/drawing/2014/main" id="{D8919403-10AD-44A3-9E2D-4DDB5BA915A7}"/>
              </a:ext>
            </a:extLst>
          </p:cNvPr>
          <p:cNvSpPr/>
          <p:nvPr/>
        </p:nvSpPr>
        <p:spPr>
          <a:xfrm>
            <a:off x="9350290" y="3961106"/>
            <a:ext cx="189179" cy="197058"/>
          </a:xfrm>
          <a:prstGeom prst="star5">
            <a:avLst/>
          </a:prstGeom>
          <a:solidFill>
            <a:srgbClr val="6AE87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Star: 5 Points 28">
            <a:extLst>
              <a:ext uri="{FF2B5EF4-FFF2-40B4-BE49-F238E27FC236}">
                <a16:creationId xmlns:a16="http://schemas.microsoft.com/office/drawing/2014/main" id="{49A07A20-ED0F-49F4-9A08-305C6C1166E5}"/>
              </a:ext>
            </a:extLst>
          </p:cNvPr>
          <p:cNvSpPr/>
          <p:nvPr/>
        </p:nvSpPr>
        <p:spPr>
          <a:xfrm>
            <a:off x="9538134" y="4211351"/>
            <a:ext cx="189179" cy="197058"/>
          </a:xfrm>
          <a:prstGeom prst="star5">
            <a:avLst/>
          </a:prstGeom>
          <a:solidFill>
            <a:srgbClr val="6AE87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Star: 5 Points 29">
            <a:extLst>
              <a:ext uri="{FF2B5EF4-FFF2-40B4-BE49-F238E27FC236}">
                <a16:creationId xmlns:a16="http://schemas.microsoft.com/office/drawing/2014/main" id="{75F8A1DB-797D-493E-BAD3-D9CE83035952}"/>
              </a:ext>
            </a:extLst>
          </p:cNvPr>
          <p:cNvSpPr/>
          <p:nvPr/>
        </p:nvSpPr>
        <p:spPr>
          <a:xfrm>
            <a:off x="9632724" y="3909833"/>
            <a:ext cx="189179" cy="197058"/>
          </a:xfrm>
          <a:prstGeom prst="star5">
            <a:avLst/>
          </a:prstGeom>
          <a:solidFill>
            <a:srgbClr val="6AE87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1459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DDA7-DA30-4B83-BF8E-C720B37ADDC2}"/>
              </a:ext>
            </a:extLst>
          </p:cNvPr>
          <p:cNvSpPr>
            <a:spLocks noGrp="1"/>
          </p:cNvSpPr>
          <p:nvPr>
            <p:ph type="title"/>
          </p:nvPr>
        </p:nvSpPr>
        <p:spPr/>
        <p:txBody>
          <a:bodyPr/>
          <a:lstStyle/>
          <a:p>
            <a:r>
              <a:rPr lang="en-SG" dirty="0"/>
              <a:t>Modelling</a:t>
            </a:r>
          </a:p>
        </p:txBody>
      </p:sp>
      <p:graphicFrame>
        <p:nvGraphicFramePr>
          <p:cNvPr id="5" name="Table 5">
            <a:extLst>
              <a:ext uri="{FF2B5EF4-FFF2-40B4-BE49-F238E27FC236}">
                <a16:creationId xmlns:a16="http://schemas.microsoft.com/office/drawing/2014/main" id="{5F85722C-4BB9-4DFB-A1D1-A5D161573A73}"/>
              </a:ext>
            </a:extLst>
          </p:cNvPr>
          <p:cNvGraphicFramePr>
            <a:graphicFrameLocks noGrp="1"/>
          </p:cNvGraphicFramePr>
          <p:nvPr>
            <p:extLst>
              <p:ext uri="{D42A27DB-BD31-4B8C-83A1-F6EECF244321}">
                <p14:modId xmlns:p14="http://schemas.microsoft.com/office/powerpoint/2010/main" val="1668127358"/>
              </p:ext>
            </p:extLst>
          </p:nvPr>
        </p:nvGraphicFramePr>
        <p:xfrm>
          <a:off x="538581" y="2051967"/>
          <a:ext cx="11082285" cy="2786768"/>
        </p:xfrm>
        <a:graphic>
          <a:graphicData uri="http://schemas.openxmlformats.org/drawingml/2006/table">
            <a:tbl>
              <a:tblPr firstRow="1" bandRow="1">
                <a:tableStyleId>{0660B408-B3CF-4A94-85FC-2B1E0A45F4A2}</a:tableStyleId>
              </a:tblPr>
              <a:tblGrid>
                <a:gridCol w="2216457">
                  <a:extLst>
                    <a:ext uri="{9D8B030D-6E8A-4147-A177-3AD203B41FA5}">
                      <a16:colId xmlns:a16="http://schemas.microsoft.com/office/drawing/2014/main" val="1010218024"/>
                    </a:ext>
                  </a:extLst>
                </a:gridCol>
                <a:gridCol w="2216457">
                  <a:extLst>
                    <a:ext uri="{9D8B030D-6E8A-4147-A177-3AD203B41FA5}">
                      <a16:colId xmlns:a16="http://schemas.microsoft.com/office/drawing/2014/main" val="2532994598"/>
                    </a:ext>
                  </a:extLst>
                </a:gridCol>
                <a:gridCol w="2216457">
                  <a:extLst>
                    <a:ext uri="{9D8B030D-6E8A-4147-A177-3AD203B41FA5}">
                      <a16:colId xmlns:a16="http://schemas.microsoft.com/office/drawing/2014/main" val="3080136582"/>
                    </a:ext>
                  </a:extLst>
                </a:gridCol>
                <a:gridCol w="2216457">
                  <a:extLst>
                    <a:ext uri="{9D8B030D-6E8A-4147-A177-3AD203B41FA5}">
                      <a16:colId xmlns:a16="http://schemas.microsoft.com/office/drawing/2014/main" val="223008818"/>
                    </a:ext>
                  </a:extLst>
                </a:gridCol>
                <a:gridCol w="2216457">
                  <a:extLst>
                    <a:ext uri="{9D8B030D-6E8A-4147-A177-3AD203B41FA5}">
                      <a16:colId xmlns:a16="http://schemas.microsoft.com/office/drawing/2014/main" val="1288464228"/>
                    </a:ext>
                  </a:extLst>
                </a:gridCol>
              </a:tblGrid>
              <a:tr h="556227">
                <a:tc>
                  <a:txBody>
                    <a:bodyPr/>
                    <a:lstStyle/>
                    <a:p>
                      <a:pPr algn="ctr"/>
                      <a:r>
                        <a:rPr lang="en-SG" sz="1400" dirty="0"/>
                        <a:t>Vectors</a:t>
                      </a:r>
                    </a:p>
                  </a:txBody>
                  <a:tcPr anchor="ctr"/>
                </a:tc>
                <a:tc>
                  <a:txBody>
                    <a:bodyPr/>
                    <a:lstStyle/>
                    <a:p>
                      <a:pPr algn="ctr"/>
                      <a:r>
                        <a:rPr lang="en-SG" sz="1400" dirty="0"/>
                        <a:t>Models</a:t>
                      </a:r>
                    </a:p>
                  </a:txBody>
                  <a:tcPr anchor="ctr"/>
                </a:tc>
                <a:tc>
                  <a:txBody>
                    <a:bodyPr/>
                    <a:lstStyle/>
                    <a:p>
                      <a:pPr algn="ctr"/>
                      <a:r>
                        <a:rPr lang="en-SG" sz="1400" dirty="0"/>
                        <a:t>Train Accuracy</a:t>
                      </a:r>
                    </a:p>
                  </a:txBody>
                  <a:tcPr anchor="ctr"/>
                </a:tc>
                <a:tc>
                  <a:txBody>
                    <a:bodyPr/>
                    <a:lstStyle/>
                    <a:p>
                      <a:pPr algn="ctr"/>
                      <a:r>
                        <a:rPr lang="en-SG" sz="1400" dirty="0"/>
                        <a:t>Test Accuracy</a:t>
                      </a:r>
                    </a:p>
                  </a:txBody>
                  <a:tcPr anchor="ctr"/>
                </a:tc>
                <a:tc>
                  <a:txBody>
                    <a:bodyPr/>
                    <a:lstStyle/>
                    <a:p>
                      <a:pPr algn="ctr"/>
                      <a:r>
                        <a:rPr lang="en-SG" sz="1400" dirty="0"/>
                        <a:t>ROC AUC</a:t>
                      </a:r>
                    </a:p>
                  </a:txBody>
                  <a:tcPr anchor="ctr"/>
                </a:tc>
                <a:extLst>
                  <a:ext uri="{0D108BD9-81ED-4DB2-BD59-A6C34878D82A}">
                    <a16:rowId xmlns:a16="http://schemas.microsoft.com/office/drawing/2014/main" val="1935113740"/>
                  </a:ext>
                </a:extLst>
              </a:tr>
              <a:tr h="5618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Latent Semantic Analysis</a:t>
                      </a:r>
                    </a:p>
                  </a:txBody>
                  <a:tcPr anchor="ctr"/>
                </a:tc>
                <a:tc>
                  <a:txBody>
                    <a:bodyPr/>
                    <a:lstStyle/>
                    <a:p>
                      <a:pPr algn="ctr"/>
                      <a:r>
                        <a:rPr lang="en-SG" sz="1400" dirty="0"/>
                        <a:t>Logistic Regression</a:t>
                      </a:r>
                    </a:p>
                  </a:txBody>
                  <a:tcPr anchor="ctr"/>
                </a:tc>
                <a:tc>
                  <a:txBody>
                    <a:bodyPr/>
                    <a:lstStyle/>
                    <a:p>
                      <a:pPr algn="ctr"/>
                      <a:r>
                        <a:rPr lang="en-SG" sz="1400" dirty="0"/>
                        <a:t>0.940</a:t>
                      </a:r>
                    </a:p>
                  </a:txBody>
                  <a:tcPr anchor="ctr"/>
                </a:tc>
                <a:tc>
                  <a:txBody>
                    <a:bodyPr/>
                    <a:lstStyle/>
                    <a:p>
                      <a:pPr algn="ctr"/>
                      <a:r>
                        <a:rPr lang="en-SG" sz="1400" dirty="0"/>
                        <a:t>0.938</a:t>
                      </a:r>
                    </a:p>
                  </a:txBody>
                  <a:tcPr anchor="ctr"/>
                </a:tc>
                <a:tc>
                  <a:txBody>
                    <a:bodyPr/>
                    <a:lstStyle/>
                    <a:p>
                      <a:pPr algn="ctr"/>
                      <a:r>
                        <a:rPr lang="en-SG" sz="1400" dirty="0"/>
                        <a:t>0.923</a:t>
                      </a:r>
                    </a:p>
                  </a:txBody>
                  <a:tcPr anchor="ctr"/>
                </a:tc>
                <a:extLst>
                  <a:ext uri="{0D108BD9-81ED-4DB2-BD59-A6C34878D82A}">
                    <a16:rowId xmlns:a16="http://schemas.microsoft.com/office/drawing/2014/main" val="1954353032"/>
                  </a:ext>
                </a:extLst>
              </a:tr>
              <a:tr h="556227">
                <a:tc>
                  <a:txBody>
                    <a:bodyPr/>
                    <a:lstStyle/>
                    <a:p>
                      <a:pPr algn="ctr"/>
                      <a:r>
                        <a:rPr lang="en-SG" sz="1400" dirty="0"/>
                        <a:t>TF-IDF</a:t>
                      </a:r>
                    </a:p>
                  </a:txBody>
                  <a:tcPr anchor="ctr"/>
                </a:tc>
                <a:tc>
                  <a:txBody>
                    <a:bodyPr/>
                    <a:lstStyle/>
                    <a:p>
                      <a:pPr algn="ctr"/>
                      <a:r>
                        <a:rPr lang="en-SG" sz="1400" dirty="0"/>
                        <a:t>Logistic Regression</a:t>
                      </a:r>
                    </a:p>
                  </a:txBody>
                  <a:tcPr anchor="ctr"/>
                </a:tc>
                <a:tc>
                  <a:txBody>
                    <a:bodyPr/>
                    <a:lstStyle/>
                    <a:p>
                      <a:pPr algn="ctr"/>
                      <a:r>
                        <a:rPr lang="en-SG" sz="1400" dirty="0"/>
                        <a:t>0.947</a:t>
                      </a:r>
                    </a:p>
                  </a:txBody>
                  <a:tcPr anchor="ctr"/>
                </a:tc>
                <a:tc>
                  <a:txBody>
                    <a:bodyPr/>
                    <a:lstStyle/>
                    <a:p>
                      <a:pPr algn="ctr"/>
                      <a:r>
                        <a:rPr lang="en-SG" sz="1400" dirty="0"/>
                        <a:t>0.939</a:t>
                      </a:r>
                    </a:p>
                  </a:txBody>
                  <a:tcPr anchor="ctr"/>
                </a:tc>
                <a:tc>
                  <a:txBody>
                    <a:bodyPr/>
                    <a:lstStyle/>
                    <a:p>
                      <a:pPr algn="ctr"/>
                      <a:r>
                        <a:rPr lang="en-SG" sz="1400" dirty="0"/>
                        <a:t>0.925</a:t>
                      </a:r>
                    </a:p>
                  </a:txBody>
                  <a:tcPr anchor="ctr"/>
                </a:tc>
                <a:extLst>
                  <a:ext uri="{0D108BD9-81ED-4DB2-BD59-A6C34878D82A}">
                    <a16:rowId xmlns:a16="http://schemas.microsoft.com/office/drawing/2014/main" val="1648362794"/>
                  </a:ext>
                </a:extLst>
              </a:tr>
              <a:tr h="556227">
                <a:tc>
                  <a:txBody>
                    <a:bodyPr/>
                    <a:lstStyle/>
                    <a:p>
                      <a:pPr algn="ctr"/>
                      <a:r>
                        <a:rPr lang="en-SG" sz="1400" dirty="0"/>
                        <a:t>Word2Vec</a:t>
                      </a:r>
                    </a:p>
                  </a:txBody>
                  <a:tcPr anchor="ctr"/>
                </a:tc>
                <a:tc>
                  <a:txBody>
                    <a:bodyPr/>
                    <a:lstStyle/>
                    <a:p>
                      <a:pPr algn="ctr"/>
                      <a:r>
                        <a:rPr lang="en-SG" sz="1400" dirty="0"/>
                        <a:t>Logistic Regression</a:t>
                      </a:r>
                    </a:p>
                  </a:txBody>
                  <a:tcPr anchor="ctr"/>
                </a:tc>
                <a:tc>
                  <a:txBody>
                    <a:bodyPr/>
                    <a:lstStyle/>
                    <a:p>
                      <a:pPr algn="ctr"/>
                      <a:r>
                        <a:rPr lang="en-SG" sz="1400" dirty="0"/>
                        <a:t>0.921</a:t>
                      </a:r>
                    </a:p>
                  </a:txBody>
                  <a:tcPr anchor="ctr"/>
                </a:tc>
                <a:tc>
                  <a:txBody>
                    <a:bodyPr/>
                    <a:lstStyle/>
                    <a:p>
                      <a:pPr algn="ctr"/>
                      <a:r>
                        <a:rPr lang="en-SG" sz="1400" dirty="0"/>
                        <a:t>0.926</a:t>
                      </a:r>
                    </a:p>
                  </a:txBody>
                  <a:tcPr anchor="ctr"/>
                </a:tc>
                <a:tc>
                  <a:txBody>
                    <a:bodyPr/>
                    <a:lstStyle/>
                    <a:p>
                      <a:pPr algn="ctr"/>
                      <a:r>
                        <a:rPr lang="en-SG" sz="1400" dirty="0"/>
                        <a:t>0.909</a:t>
                      </a:r>
                    </a:p>
                  </a:txBody>
                  <a:tcPr anchor="ctr"/>
                </a:tc>
                <a:extLst>
                  <a:ext uri="{0D108BD9-81ED-4DB2-BD59-A6C34878D82A}">
                    <a16:rowId xmlns:a16="http://schemas.microsoft.com/office/drawing/2014/main" val="3715862804"/>
                  </a:ext>
                </a:extLst>
              </a:tr>
              <a:tr h="556227">
                <a:tc>
                  <a:txBody>
                    <a:bodyPr/>
                    <a:lstStyle/>
                    <a:p>
                      <a:pPr algn="ctr"/>
                      <a:r>
                        <a:rPr lang="en-SG" sz="1400" dirty="0"/>
                        <a:t>Doc2Vec</a:t>
                      </a:r>
                    </a:p>
                  </a:txBody>
                  <a:tcPr anchor="ctr"/>
                </a:tc>
                <a:tc>
                  <a:txBody>
                    <a:bodyPr/>
                    <a:lstStyle/>
                    <a:p>
                      <a:pPr algn="ctr"/>
                      <a:r>
                        <a:rPr lang="en-SG" sz="1400" dirty="0"/>
                        <a:t>Logistic Regression</a:t>
                      </a:r>
                    </a:p>
                  </a:txBody>
                  <a:tcPr anchor="ctr"/>
                </a:tc>
                <a:tc>
                  <a:txBody>
                    <a:bodyPr/>
                    <a:lstStyle/>
                    <a:p>
                      <a:pPr algn="ctr"/>
                      <a:r>
                        <a:rPr lang="en-SG" sz="1400" dirty="0"/>
                        <a:t>0.930</a:t>
                      </a:r>
                    </a:p>
                  </a:txBody>
                  <a:tcPr anchor="ctr"/>
                </a:tc>
                <a:tc>
                  <a:txBody>
                    <a:bodyPr/>
                    <a:lstStyle/>
                    <a:p>
                      <a:pPr algn="ctr"/>
                      <a:r>
                        <a:rPr lang="en-SG" sz="1400" dirty="0"/>
                        <a:t>0.923</a:t>
                      </a:r>
                    </a:p>
                  </a:txBody>
                  <a:tcPr anchor="ctr"/>
                </a:tc>
                <a:tc>
                  <a:txBody>
                    <a:bodyPr/>
                    <a:lstStyle/>
                    <a:p>
                      <a:pPr algn="ctr"/>
                      <a:r>
                        <a:rPr lang="en-SG" sz="1400" dirty="0"/>
                        <a:t>0.896</a:t>
                      </a:r>
                    </a:p>
                  </a:txBody>
                  <a:tcPr anchor="ctr"/>
                </a:tc>
                <a:extLst>
                  <a:ext uri="{0D108BD9-81ED-4DB2-BD59-A6C34878D82A}">
                    <a16:rowId xmlns:a16="http://schemas.microsoft.com/office/drawing/2014/main" val="3182484470"/>
                  </a:ext>
                </a:extLst>
              </a:tr>
            </a:tbl>
          </a:graphicData>
        </a:graphic>
      </p:graphicFrame>
      <p:sp>
        <p:nvSpPr>
          <p:cNvPr id="7" name="Rectangle 6">
            <a:extLst>
              <a:ext uri="{FF2B5EF4-FFF2-40B4-BE49-F238E27FC236}">
                <a16:creationId xmlns:a16="http://schemas.microsoft.com/office/drawing/2014/main" id="{F628C391-DCFA-4ABD-92B4-CA817D8333C0}"/>
              </a:ext>
            </a:extLst>
          </p:cNvPr>
          <p:cNvSpPr/>
          <p:nvPr/>
        </p:nvSpPr>
        <p:spPr>
          <a:xfrm>
            <a:off x="673228" y="3162670"/>
            <a:ext cx="10812990" cy="5326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000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6984F-22A3-4802-96CC-3BA5121F7ECE}"/>
              </a:ext>
            </a:extLst>
          </p:cNvPr>
          <p:cNvSpPr>
            <a:spLocks noGrp="1"/>
          </p:cNvSpPr>
          <p:nvPr>
            <p:ph type="title"/>
          </p:nvPr>
        </p:nvSpPr>
        <p:spPr/>
        <p:txBody>
          <a:bodyPr/>
          <a:lstStyle/>
          <a:p>
            <a:r>
              <a:rPr lang="en-SG" dirty="0"/>
              <a:t>Prototype</a:t>
            </a:r>
          </a:p>
        </p:txBody>
      </p:sp>
    </p:spTree>
    <p:extLst>
      <p:ext uri="{BB962C8B-B14F-4D97-AF65-F5344CB8AC3E}">
        <p14:creationId xmlns:p14="http://schemas.microsoft.com/office/powerpoint/2010/main" val="600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18845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D00B-0BC3-4B31-B8FB-B2FBF232795E}"/>
              </a:ext>
            </a:extLst>
          </p:cNvPr>
          <p:cNvSpPr>
            <a:spLocks noGrp="1"/>
          </p:cNvSpPr>
          <p:nvPr>
            <p:ph type="title"/>
          </p:nvPr>
        </p:nvSpPr>
        <p:spPr/>
        <p:txBody>
          <a:bodyPr/>
          <a:lstStyle/>
          <a:p>
            <a:r>
              <a:rPr lang="en-SG" dirty="0"/>
              <a:t>Considerations</a:t>
            </a:r>
          </a:p>
        </p:txBody>
      </p:sp>
      <p:sp>
        <p:nvSpPr>
          <p:cNvPr id="3" name="Content Placeholder 2">
            <a:extLst>
              <a:ext uri="{FF2B5EF4-FFF2-40B4-BE49-F238E27FC236}">
                <a16:creationId xmlns:a16="http://schemas.microsoft.com/office/drawing/2014/main" id="{E7CCD2F3-8068-4F46-91E9-554395574038}"/>
              </a:ext>
            </a:extLst>
          </p:cNvPr>
          <p:cNvSpPr>
            <a:spLocks noGrp="1"/>
          </p:cNvSpPr>
          <p:nvPr>
            <p:ph idx="1"/>
          </p:nvPr>
        </p:nvSpPr>
        <p:spPr>
          <a:xfrm>
            <a:off x="767254" y="2294808"/>
            <a:ext cx="5444360" cy="3151251"/>
          </a:xfrm>
        </p:spPr>
        <p:txBody>
          <a:bodyPr>
            <a:normAutofit/>
          </a:bodyPr>
          <a:lstStyle/>
          <a:p>
            <a:r>
              <a:rPr lang="en-SG" sz="2000" b="1" dirty="0"/>
              <a:t>Limitation:</a:t>
            </a:r>
          </a:p>
          <a:p>
            <a:pPr lvl="1"/>
            <a:r>
              <a:rPr lang="en-SG" dirty="0"/>
              <a:t>Current model is quite general. </a:t>
            </a:r>
            <a:br>
              <a:rPr lang="en-SG" dirty="0"/>
            </a:br>
            <a:r>
              <a:rPr lang="en-SG" dirty="0"/>
              <a:t>(working on 1 source)</a:t>
            </a:r>
          </a:p>
          <a:p>
            <a:pPr lvl="1"/>
            <a:r>
              <a:rPr lang="en-SG" dirty="0"/>
              <a:t>Model cannot predict more than 1 topics</a:t>
            </a:r>
          </a:p>
          <a:p>
            <a:pPr marL="320040" lvl="1" indent="0">
              <a:buNone/>
            </a:pPr>
            <a:endParaRPr lang="en-SG" dirty="0"/>
          </a:p>
          <a:p>
            <a:r>
              <a:rPr lang="en-SG" sz="2000" b="1" dirty="0"/>
              <a:t>Future developments: </a:t>
            </a:r>
          </a:p>
          <a:p>
            <a:pPr lvl="1"/>
            <a:r>
              <a:rPr lang="en-SG" dirty="0"/>
              <a:t>More in-depth segregation of topics to enhance efficiency. </a:t>
            </a:r>
          </a:p>
        </p:txBody>
      </p:sp>
      <p:grpSp>
        <p:nvGrpSpPr>
          <p:cNvPr id="15" name="Group 14">
            <a:extLst>
              <a:ext uri="{FF2B5EF4-FFF2-40B4-BE49-F238E27FC236}">
                <a16:creationId xmlns:a16="http://schemas.microsoft.com/office/drawing/2014/main" id="{C03FA517-F42C-481E-83FF-62B669459EDC}"/>
              </a:ext>
            </a:extLst>
          </p:cNvPr>
          <p:cNvGrpSpPr/>
          <p:nvPr/>
        </p:nvGrpSpPr>
        <p:grpSpPr>
          <a:xfrm>
            <a:off x="6472095" y="2674881"/>
            <a:ext cx="4952651" cy="2391106"/>
            <a:chOff x="6232631" y="2622328"/>
            <a:chExt cx="5192110" cy="2506715"/>
          </a:xfrm>
        </p:grpSpPr>
        <p:sp>
          <p:nvSpPr>
            <p:cNvPr id="4" name="Rectangle 3">
              <a:extLst>
                <a:ext uri="{FF2B5EF4-FFF2-40B4-BE49-F238E27FC236}">
                  <a16:creationId xmlns:a16="http://schemas.microsoft.com/office/drawing/2014/main" id="{185A60DE-F74D-401F-B0FA-FF3175D1D9D4}"/>
                </a:ext>
              </a:extLst>
            </p:cNvPr>
            <p:cNvSpPr/>
            <p:nvPr/>
          </p:nvSpPr>
          <p:spPr>
            <a:xfrm>
              <a:off x="6232631" y="3474980"/>
              <a:ext cx="2322786" cy="8092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In-Flight Experience</a:t>
              </a:r>
            </a:p>
          </p:txBody>
        </p:sp>
        <p:cxnSp>
          <p:nvCxnSpPr>
            <p:cNvPr id="6" name="Straight Arrow Connector 5">
              <a:extLst>
                <a:ext uri="{FF2B5EF4-FFF2-40B4-BE49-F238E27FC236}">
                  <a16:creationId xmlns:a16="http://schemas.microsoft.com/office/drawing/2014/main" id="{4343791F-6B9E-4A7D-87C8-C72C70EDC1D5}"/>
                </a:ext>
              </a:extLst>
            </p:cNvPr>
            <p:cNvCxnSpPr>
              <a:stCxn id="4" idx="3"/>
            </p:cNvCxnSpPr>
            <p:nvPr/>
          </p:nvCxnSpPr>
          <p:spPr>
            <a:xfrm flipV="1">
              <a:off x="8555417" y="3079529"/>
              <a:ext cx="546538" cy="800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74B92CDA-57FA-47DB-A572-CC6EE04F6A7B}"/>
                </a:ext>
              </a:extLst>
            </p:cNvPr>
            <p:cNvCxnSpPr>
              <a:stCxn id="4" idx="3"/>
            </p:cNvCxnSpPr>
            <p:nvPr/>
          </p:nvCxnSpPr>
          <p:spPr>
            <a:xfrm flipV="1">
              <a:off x="8555417" y="3879628"/>
              <a:ext cx="54653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BC9B380-757F-4D74-9E61-4E52AF6D1CD6}"/>
                </a:ext>
              </a:extLst>
            </p:cNvPr>
            <p:cNvCxnSpPr>
              <a:cxnSpLocks/>
              <a:stCxn id="4" idx="3"/>
              <a:endCxn id="13" idx="1"/>
            </p:cNvCxnSpPr>
            <p:nvPr/>
          </p:nvCxnSpPr>
          <p:spPr>
            <a:xfrm>
              <a:off x="8555417" y="3879629"/>
              <a:ext cx="546538" cy="844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518896B-CEF9-4A61-B55A-2F3A2E08A6BC}"/>
                </a:ext>
              </a:extLst>
            </p:cNvPr>
            <p:cNvSpPr/>
            <p:nvPr/>
          </p:nvSpPr>
          <p:spPr>
            <a:xfrm>
              <a:off x="9101955" y="2622328"/>
              <a:ext cx="2322786" cy="8092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a:t>Cabin crew</a:t>
              </a:r>
            </a:p>
          </p:txBody>
        </p:sp>
        <p:sp>
          <p:nvSpPr>
            <p:cNvPr id="12" name="Rectangle 11">
              <a:extLst>
                <a:ext uri="{FF2B5EF4-FFF2-40B4-BE49-F238E27FC236}">
                  <a16:creationId xmlns:a16="http://schemas.microsoft.com/office/drawing/2014/main" id="{E4D85D30-36F6-4D1B-B8BF-B69F6B9D6700}"/>
                </a:ext>
              </a:extLst>
            </p:cNvPr>
            <p:cNvSpPr/>
            <p:nvPr/>
          </p:nvSpPr>
          <p:spPr>
            <a:xfrm>
              <a:off x="9101955" y="3471037"/>
              <a:ext cx="2322786" cy="8092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a:t>Entertainment</a:t>
              </a:r>
            </a:p>
          </p:txBody>
        </p:sp>
        <p:sp>
          <p:nvSpPr>
            <p:cNvPr id="13" name="Rectangle 12">
              <a:extLst>
                <a:ext uri="{FF2B5EF4-FFF2-40B4-BE49-F238E27FC236}">
                  <a16:creationId xmlns:a16="http://schemas.microsoft.com/office/drawing/2014/main" id="{A1922BEE-9A65-429F-8AB7-1D4E42B50A50}"/>
                </a:ext>
              </a:extLst>
            </p:cNvPr>
            <p:cNvSpPr/>
            <p:nvPr/>
          </p:nvSpPr>
          <p:spPr>
            <a:xfrm>
              <a:off x="9101955" y="4319746"/>
              <a:ext cx="2322786" cy="8092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t>Meals</a:t>
              </a:r>
            </a:p>
          </p:txBody>
        </p:sp>
      </p:grpSp>
    </p:spTree>
    <p:extLst>
      <p:ext uri="{BB962C8B-B14F-4D97-AF65-F5344CB8AC3E}">
        <p14:creationId xmlns:p14="http://schemas.microsoft.com/office/powerpoint/2010/main" val="125642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chor="ctr"/>
          <a:lstStyle/>
          <a:p>
            <a:r>
              <a:rPr lang="en-US" dirty="0"/>
              <a:t>Problem Statement</a:t>
            </a:r>
          </a:p>
          <a:p>
            <a:r>
              <a:rPr lang="en-US" dirty="0"/>
              <a:t>Exploratory Data Analysis</a:t>
            </a:r>
          </a:p>
          <a:p>
            <a:r>
              <a:rPr lang="en-US" dirty="0"/>
              <a:t>Topic Modelling</a:t>
            </a:r>
          </a:p>
          <a:p>
            <a:r>
              <a:rPr lang="en-US" dirty="0"/>
              <a:t>Classification</a:t>
            </a:r>
          </a:p>
          <a:p>
            <a:r>
              <a:rPr lang="en-US" dirty="0"/>
              <a:t>Conclusion</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7E209D-1508-48F9-BBBD-A7788748E9A2}"/>
              </a:ext>
            </a:extLst>
          </p:cNvPr>
          <p:cNvSpPr>
            <a:spLocks noGrp="1"/>
          </p:cNvSpPr>
          <p:nvPr>
            <p:ph type="ctrTitle"/>
          </p:nvPr>
        </p:nvSpPr>
        <p:spPr>
          <a:xfrm>
            <a:off x="1295401" y="1873584"/>
            <a:ext cx="5120640" cy="2560320"/>
          </a:xfrm>
        </p:spPr>
        <p:txBody>
          <a:bodyPr/>
          <a:lstStyle/>
          <a:p>
            <a:r>
              <a:rPr lang="en-US" dirty="0"/>
              <a:t>End of Presentation</a:t>
            </a:r>
          </a:p>
        </p:txBody>
      </p:sp>
      <p:pic>
        <p:nvPicPr>
          <p:cNvPr id="3" name="Picture Placeholder 2" descr="A picture containing indoor, sitting, car, luggage&#10;&#10;Description automatically generated">
            <a:extLst>
              <a:ext uri="{FF2B5EF4-FFF2-40B4-BE49-F238E27FC236}">
                <a16:creationId xmlns:a16="http://schemas.microsoft.com/office/drawing/2014/main" id="{CE2200AF-7879-4095-BC05-6D5CDA273C16}"/>
              </a:ext>
            </a:extLst>
          </p:cNvPr>
          <p:cNvPicPr>
            <a:picLocks noGrp="1" noChangeAspect="1"/>
          </p:cNvPicPr>
          <p:nvPr>
            <p:ph type="pic" sz="quarter" idx="10"/>
          </p:nvPr>
        </p:nvPicPr>
        <p:blipFill>
          <a:blip r:embed="rId3"/>
          <a:srcRect t="8623" b="8623"/>
          <a:stretch>
            <a:fillRect/>
          </a:stretch>
        </p:blipFill>
        <p:spPr>
          <a:xfrm>
            <a:off x="6743700" y="0"/>
            <a:ext cx="5448300" cy="6858000"/>
          </a:xfrm>
        </p:spPr>
      </p:pic>
      <p:sp>
        <p:nvSpPr>
          <p:cNvPr id="10" name="Subtitle 3">
            <a:extLst>
              <a:ext uri="{FF2B5EF4-FFF2-40B4-BE49-F238E27FC236}">
                <a16:creationId xmlns:a16="http://schemas.microsoft.com/office/drawing/2014/main" id="{F293809F-C172-4273-ACEE-77D977989C4C}"/>
              </a:ext>
            </a:extLst>
          </p:cNvPr>
          <p:cNvSpPr>
            <a:spLocks noGrp="1"/>
          </p:cNvSpPr>
          <p:nvPr>
            <p:ph type="subTitle" idx="1"/>
          </p:nvPr>
        </p:nvSpPr>
        <p:spPr>
          <a:xfrm>
            <a:off x="1295401" y="4572000"/>
            <a:ext cx="5120640" cy="1600200"/>
          </a:xfrm>
        </p:spPr>
        <p:txBody>
          <a:bodyPr/>
          <a:lstStyle/>
          <a:p>
            <a:r>
              <a:rPr lang="en-US" dirty="0"/>
              <a:t>Any questions?</a:t>
            </a:r>
          </a:p>
        </p:txBody>
      </p:sp>
    </p:spTree>
    <p:extLst>
      <p:ext uri="{BB962C8B-B14F-4D97-AF65-F5344CB8AC3E}">
        <p14:creationId xmlns:p14="http://schemas.microsoft.com/office/powerpoint/2010/main" val="14553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4" name="TextBox 3">
            <a:extLst>
              <a:ext uri="{FF2B5EF4-FFF2-40B4-BE49-F238E27FC236}">
                <a16:creationId xmlns:a16="http://schemas.microsoft.com/office/drawing/2014/main" id="{96F4561D-A5C6-4070-A77A-ED117857A2DD}"/>
              </a:ext>
            </a:extLst>
          </p:cNvPr>
          <p:cNvSpPr txBox="1"/>
          <p:nvPr/>
        </p:nvSpPr>
        <p:spPr>
          <a:xfrm>
            <a:off x="1078624" y="2259724"/>
            <a:ext cx="10034752" cy="1893467"/>
          </a:xfrm>
          <a:prstGeom prst="rect">
            <a:avLst/>
          </a:prstGeom>
          <a:noFill/>
        </p:spPr>
        <p:txBody>
          <a:bodyPr wrap="square" rtlCol="0">
            <a:spAutoFit/>
          </a:bodyPr>
          <a:lstStyle/>
          <a:p>
            <a:pPr>
              <a:lnSpc>
                <a:spcPct val="150000"/>
              </a:lnSpc>
            </a:pPr>
            <a:r>
              <a:rPr lang="en-SG" sz="2000" dirty="0"/>
              <a:t>Negative reviews affect brandings and consumer decisions to travel with the airline. How can airline leverage on topic modelling to </a:t>
            </a:r>
            <a:r>
              <a:rPr lang="en-SG" sz="2000" b="1" dirty="0"/>
              <a:t>automatically</a:t>
            </a:r>
            <a:r>
              <a:rPr lang="en-SG" sz="2000" dirty="0"/>
              <a:t> segregate text reviews into respective departments so that respective departments can execute next call to action in a timely manner?</a:t>
            </a:r>
          </a:p>
        </p:txBody>
      </p:sp>
      <p:pic>
        <p:nvPicPr>
          <p:cNvPr id="7" name="Picture 6" descr="A sign lit up at night&#10;&#10;Description automatically generated">
            <a:extLst>
              <a:ext uri="{FF2B5EF4-FFF2-40B4-BE49-F238E27FC236}">
                <a16:creationId xmlns:a16="http://schemas.microsoft.com/office/drawing/2014/main" id="{D551A26E-2188-4360-916A-9AD7F4A4381E}"/>
              </a:ext>
            </a:extLst>
          </p:cNvPr>
          <p:cNvPicPr>
            <a:picLocks noChangeAspect="1"/>
          </p:cNvPicPr>
          <p:nvPr/>
        </p:nvPicPr>
        <p:blipFill>
          <a:blip r:embed="rId2"/>
          <a:stretch>
            <a:fillRect/>
          </a:stretch>
        </p:blipFill>
        <p:spPr>
          <a:xfrm>
            <a:off x="952501" y="4913377"/>
            <a:ext cx="2631527" cy="896912"/>
          </a:xfrm>
          <a:prstGeom prst="rect">
            <a:avLst/>
          </a:prstGeom>
        </p:spPr>
      </p:pic>
      <p:pic>
        <p:nvPicPr>
          <p:cNvPr id="9" name="Picture 8" descr="A close up of a logo&#10;&#10;Description automatically generated">
            <a:extLst>
              <a:ext uri="{FF2B5EF4-FFF2-40B4-BE49-F238E27FC236}">
                <a16:creationId xmlns:a16="http://schemas.microsoft.com/office/drawing/2014/main" id="{5E8C5DB2-A8D8-4A3F-A750-328B2B526289}"/>
              </a:ext>
            </a:extLst>
          </p:cNvPr>
          <p:cNvPicPr>
            <a:picLocks noChangeAspect="1"/>
          </p:cNvPicPr>
          <p:nvPr/>
        </p:nvPicPr>
        <p:blipFill>
          <a:blip r:embed="rId3"/>
          <a:stretch>
            <a:fillRect/>
          </a:stretch>
        </p:blipFill>
        <p:spPr>
          <a:xfrm>
            <a:off x="4345579" y="4637002"/>
            <a:ext cx="2631527" cy="1480234"/>
          </a:xfrm>
          <a:prstGeom prst="rect">
            <a:avLst/>
          </a:prstGeom>
        </p:spPr>
      </p:pic>
      <p:pic>
        <p:nvPicPr>
          <p:cNvPr id="11" name="Picture 10" descr="A picture containing food&#10;&#10;Description automatically generated">
            <a:extLst>
              <a:ext uri="{FF2B5EF4-FFF2-40B4-BE49-F238E27FC236}">
                <a16:creationId xmlns:a16="http://schemas.microsoft.com/office/drawing/2014/main" id="{696FF740-8737-432E-9347-68075D20E0E2}"/>
              </a:ext>
            </a:extLst>
          </p:cNvPr>
          <p:cNvPicPr>
            <a:picLocks noChangeAspect="1"/>
          </p:cNvPicPr>
          <p:nvPr/>
        </p:nvPicPr>
        <p:blipFill>
          <a:blip r:embed="rId4"/>
          <a:stretch>
            <a:fillRect/>
          </a:stretch>
        </p:blipFill>
        <p:spPr>
          <a:xfrm>
            <a:off x="7429916" y="4379461"/>
            <a:ext cx="3809583" cy="1614932"/>
          </a:xfrm>
          <a:prstGeom prst="rect">
            <a:avLst/>
          </a:prstGeom>
        </p:spPr>
      </p:pic>
    </p:spTree>
    <p:extLst>
      <p:ext uri="{BB962C8B-B14F-4D97-AF65-F5344CB8AC3E}">
        <p14:creationId xmlns:p14="http://schemas.microsoft.com/office/powerpoint/2010/main" val="30617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normAutofit/>
          </a:bodyPr>
          <a:lstStyle/>
          <a:p>
            <a:r>
              <a:rPr lang="en-US" dirty="0"/>
              <a:t>Problem Statement</a:t>
            </a:r>
          </a:p>
        </p:txBody>
      </p:sp>
      <p:pic>
        <p:nvPicPr>
          <p:cNvPr id="4" name="Picture 3" descr="A screenshot of a cell phone&#10;&#10;Description automatically generated">
            <a:extLst>
              <a:ext uri="{FF2B5EF4-FFF2-40B4-BE49-F238E27FC236}">
                <a16:creationId xmlns:a16="http://schemas.microsoft.com/office/drawing/2014/main" id="{04BDBEA7-240E-4C46-8DC8-202AC4CE48E2}"/>
              </a:ext>
            </a:extLst>
          </p:cNvPr>
          <p:cNvPicPr>
            <a:picLocks noChangeAspect="1"/>
          </p:cNvPicPr>
          <p:nvPr/>
        </p:nvPicPr>
        <p:blipFill>
          <a:blip r:embed="rId3"/>
          <a:stretch>
            <a:fillRect/>
          </a:stretch>
        </p:blipFill>
        <p:spPr>
          <a:xfrm>
            <a:off x="898439" y="2848303"/>
            <a:ext cx="3254357" cy="1897758"/>
          </a:xfrm>
          <a:prstGeom prst="rect">
            <a:avLst/>
          </a:prstGeom>
        </p:spPr>
      </p:pic>
      <p:sp>
        <p:nvSpPr>
          <p:cNvPr id="11" name="TextBox 10">
            <a:extLst>
              <a:ext uri="{FF2B5EF4-FFF2-40B4-BE49-F238E27FC236}">
                <a16:creationId xmlns:a16="http://schemas.microsoft.com/office/drawing/2014/main" id="{DC0290C1-B89A-4CC2-AA07-47954758E7BB}"/>
              </a:ext>
            </a:extLst>
          </p:cNvPr>
          <p:cNvSpPr txBox="1"/>
          <p:nvPr/>
        </p:nvSpPr>
        <p:spPr>
          <a:xfrm>
            <a:off x="1784139" y="4758796"/>
            <a:ext cx="1489156" cy="369332"/>
          </a:xfrm>
          <a:prstGeom prst="rect">
            <a:avLst/>
          </a:prstGeom>
          <a:noFill/>
        </p:spPr>
        <p:txBody>
          <a:bodyPr wrap="square" rtlCol="0">
            <a:spAutoFit/>
          </a:bodyPr>
          <a:lstStyle/>
          <a:p>
            <a:pPr algn="ctr"/>
            <a:r>
              <a:rPr lang="en-SG" dirty="0"/>
              <a:t>Skytrax</a:t>
            </a:r>
          </a:p>
        </p:txBody>
      </p:sp>
      <p:grpSp>
        <p:nvGrpSpPr>
          <p:cNvPr id="3" name="Group 2">
            <a:extLst>
              <a:ext uri="{FF2B5EF4-FFF2-40B4-BE49-F238E27FC236}">
                <a16:creationId xmlns:a16="http://schemas.microsoft.com/office/drawing/2014/main" id="{6668DBC9-4DF5-4CBA-8B86-5C34382D9BB1}"/>
              </a:ext>
            </a:extLst>
          </p:cNvPr>
          <p:cNvGrpSpPr/>
          <p:nvPr/>
        </p:nvGrpSpPr>
        <p:grpSpPr>
          <a:xfrm>
            <a:off x="4361793" y="2011874"/>
            <a:ext cx="6999889" cy="2028496"/>
            <a:chOff x="4361793" y="2011874"/>
            <a:chExt cx="6999889" cy="2028496"/>
          </a:xfrm>
        </p:grpSpPr>
        <p:sp>
          <p:nvSpPr>
            <p:cNvPr id="5" name="Arrow: Right 4">
              <a:extLst>
                <a:ext uri="{FF2B5EF4-FFF2-40B4-BE49-F238E27FC236}">
                  <a16:creationId xmlns:a16="http://schemas.microsoft.com/office/drawing/2014/main" id="{A1931ED8-2769-4A01-8E3F-4D9A6EFE95D7}"/>
                </a:ext>
              </a:extLst>
            </p:cNvPr>
            <p:cNvSpPr/>
            <p:nvPr/>
          </p:nvSpPr>
          <p:spPr>
            <a:xfrm>
              <a:off x="4555751" y="2981734"/>
              <a:ext cx="1308537" cy="170812"/>
            </a:xfrm>
            <a:prstGeom prst="rightArrow">
              <a:avLst/>
            </a:prstGeom>
            <a:solidFill>
              <a:schemeClr val="tx2"/>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7" name="Graphic 6" descr="Call center">
              <a:extLst>
                <a:ext uri="{FF2B5EF4-FFF2-40B4-BE49-F238E27FC236}">
                  <a16:creationId xmlns:a16="http://schemas.microsoft.com/office/drawing/2014/main" id="{53874C5D-5FE1-4781-A643-2B958DE76C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1072" y="2581995"/>
              <a:ext cx="914400" cy="914400"/>
            </a:xfrm>
            <a:prstGeom prst="rect">
              <a:avLst/>
            </a:prstGeom>
          </p:spPr>
        </p:pic>
        <p:sp>
          <p:nvSpPr>
            <p:cNvPr id="10" name="Arrow: Right 9">
              <a:extLst>
                <a:ext uri="{FF2B5EF4-FFF2-40B4-BE49-F238E27FC236}">
                  <a16:creationId xmlns:a16="http://schemas.microsoft.com/office/drawing/2014/main" id="{C9F08FDF-7B94-43D0-B2A3-55B36CDF51AD}"/>
                </a:ext>
              </a:extLst>
            </p:cNvPr>
            <p:cNvSpPr/>
            <p:nvPr/>
          </p:nvSpPr>
          <p:spPr>
            <a:xfrm>
              <a:off x="7512560" y="2981734"/>
              <a:ext cx="1200514" cy="17081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F79EB5C0-FC11-47AE-9F04-9A3DC9732D64}"/>
                </a:ext>
              </a:extLst>
            </p:cNvPr>
            <p:cNvSpPr/>
            <p:nvPr/>
          </p:nvSpPr>
          <p:spPr>
            <a:xfrm>
              <a:off x="9070427" y="2633388"/>
              <a:ext cx="1770776" cy="7326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Departments</a:t>
              </a:r>
            </a:p>
          </p:txBody>
        </p:sp>
        <p:sp>
          <p:nvSpPr>
            <p:cNvPr id="31" name="Rectangle 30">
              <a:extLst>
                <a:ext uri="{FF2B5EF4-FFF2-40B4-BE49-F238E27FC236}">
                  <a16:creationId xmlns:a16="http://schemas.microsoft.com/office/drawing/2014/main" id="{1EF81777-3CFE-43A5-A818-C7804D085561}"/>
                </a:ext>
              </a:extLst>
            </p:cNvPr>
            <p:cNvSpPr/>
            <p:nvPr/>
          </p:nvSpPr>
          <p:spPr>
            <a:xfrm>
              <a:off x="4361793" y="2011874"/>
              <a:ext cx="6999889" cy="2028496"/>
            </a:xfrm>
            <a:prstGeom prst="rect">
              <a:avLst/>
            </a:prstGeom>
            <a:noFill/>
            <a:ln>
              <a:solidFill>
                <a:schemeClr val="tx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 name="Group 5">
            <a:extLst>
              <a:ext uri="{FF2B5EF4-FFF2-40B4-BE49-F238E27FC236}">
                <a16:creationId xmlns:a16="http://schemas.microsoft.com/office/drawing/2014/main" id="{52D6E76C-64CB-48CC-A1FA-A74A1EBC3BBF}"/>
              </a:ext>
            </a:extLst>
          </p:cNvPr>
          <p:cNvGrpSpPr/>
          <p:nvPr/>
        </p:nvGrpSpPr>
        <p:grpSpPr>
          <a:xfrm>
            <a:off x="4361792" y="4220545"/>
            <a:ext cx="6999889" cy="2028496"/>
            <a:chOff x="4361792" y="4220545"/>
            <a:chExt cx="6999889" cy="2028496"/>
          </a:xfrm>
        </p:grpSpPr>
        <p:sp>
          <p:nvSpPr>
            <p:cNvPr id="13" name="Arrow: Right 12">
              <a:extLst>
                <a:ext uri="{FF2B5EF4-FFF2-40B4-BE49-F238E27FC236}">
                  <a16:creationId xmlns:a16="http://schemas.microsoft.com/office/drawing/2014/main" id="{71BD64D0-4BAA-4692-9A36-B7380949FEE9}"/>
                </a:ext>
              </a:extLst>
            </p:cNvPr>
            <p:cNvSpPr/>
            <p:nvPr/>
          </p:nvSpPr>
          <p:spPr>
            <a:xfrm>
              <a:off x="4555751" y="5083764"/>
              <a:ext cx="1334813" cy="170812"/>
            </a:xfrm>
            <a:prstGeom prst="rightArrow">
              <a:avLst/>
            </a:prstGeom>
            <a:solidFill>
              <a:schemeClr val="tx2"/>
            </a:solidFill>
            <a:ln>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0" name="Rectangle 29">
              <a:extLst>
                <a:ext uri="{FF2B5EF4-FFF2-40B4-BE49-F238E27FC236}">
                  <a16:creationId xmlns:a16="http://schemas.microsoft.com/office/drawing/2014/main" id="{55BB5BD9-CBB0-4858-B43C-50391A573933}"/>
                </a:ext>
              </a:extLst>
            </p:cNvPr>
            <p:cNvSpPr/>
            <p:nvPr/>
          </p:nvSpPr>
          <p:spPr>
            <a:xfrm>
              <a:off x="6389217" y="4783061"/>
              <a:ext cx="1770776" cy="7326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dirty="0"/>
                <a:t>Departments</a:t>
              </a:r>
            </a:p>
          </p:txBody>
        </p:sp>
        <p:sp>
          <p:nvSpPr>
            <p:cNvPr id="32" name="Rectangle 31">
              <a:extLst>
                <a:ext uri="{FF2B5EF4-FFF2-40B4-BE49-F238E27FC236}">
                  <a16:creationId xmlns:a16="http://schemas.microsoft.com/office/drawing/2014/main" id="{85654777-875C-4B0A-A489-1B63EB71A59A}"/>
                </a:ext>
              </a:extLst>
            </p:cNvPr>
            <p:cNvSpPr/>
            <p:nvPr/>
          </p:nvSpPr>
          <p:spPr>
            <a:xfrm>
              <a:off x="4361792" y="4220545"/>
              <a:ext cx="6999889" cy="2028496"/>
            </a:xfrm>
            <a:prstGeom prst="rect">
              <a:avLst/>
            </a:prstGeom>
            <a:noFill/>
            <a:ln>
              <a:solidFill>
                <a:schemeClr val="tx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9860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Exploratory Data Analysis</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Overall Rating</a:t>
            </a:r>
          </a:p>
        </p:txBody>
      </p:sp>
      <p:graphicFrame>
        <p:nvGraphicFramePr>
          <p:cNvPr id="11" name="Chart 10">
            <a:extLst>
              <a:ext uri="{FF2B5EF4-FFF2-40B4-BE49-F238E27FC236}">
                <a16:creationId xmlns:a16="http://schemas.microsoft.com/office/drawing/2014/main" id="{E9E9C535-ED91-4A4D-B83A-E1CFAF228CF7}"/>
              </a:ext>
            </a:extLst>
          </p:cNvPr>
          <p:cNvGraphicFramePr/>
          <p:nvPr>
            <p:extLst>
              <p:ext uri="{D42A27DB-BD31-4B8C-83A1-F6EECF244321}">
                <p14:modId xmlns:p14="http://schemas.microsoft.com/office/powerpoint/2010/main" val="627253521"/>
              </p:ext>
            </p:extLst>
          </p:nvPr>
        </p:nvGraphicFramePr>
        <p:xfrm>
          <a:off x="5690586" y="2024109"/>
          <a:ext cx="5841508" cy="424352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3">
            <a:extLst>
              <a:ext uri="{FF2B5EF4-FFF2-40B4-BE49-F238E27FC236}">
                <a16:creationId xmlns:a16="http://schemas.microsoft.com/office/drawing/2014/main" id="{6269C59C-0F1D-4B46-B53E-A69A9C6623DA}"/>
              </a:ext>
            </a:extLst>
          </p:cNvPr>
          <p:cNvSpPr>
            <a:spLocks noGrp="1"/>
          </p:cNvSpPr>
          <p:nvPr>
            <p:ph type="body" sz="half" idx="2"/>
          </p:nvPr>
        </p:nvSpPr>
        <p:spPr>
          <a:xfrm>
            <a:off x="659906" y="1818290"/>
            <a:ext cx="4719143" cy="4343400"/>
          </a:xfrm>
        </p:spPr>
        <p:txBody>
          <a:bodyPr>
            <a:normAutofit/>
          </a:bodyPr>
          <a:lstStyle/>
          <a:p>
            <a:pPr marL="285750" indent="-285750">
              <a:buFont typeface="Arial" panose="020B0604020202020204" pitchFamily="34" charset="0"/>
              <a:buChar char="•"/>
            </a:pPr>
            <a:r>
              <a:rPr lang="en-US" sz="1800" dirty="0"/>
              <a:t>The overall ratings is a sentiment of how the user perceived the overall quality in terms of service and attitude of the respective airlines.</a:t>
            </a:r>
          </a:p>
          <a:p>
            <a:pPr marL="285750" indent="-285750">
              <a:buFont typeface="Arial" panose="020B0604020202020204" pitchFamily="34" charset="0"/>
              <a:buChar char="•"/>
            </a:pPr>
            <a:r>
              <a:rPr lang="en-US" sz="1800" dirty="0"/>
              <a:t>We observed that there’s a drastic drop in overall ratings since 2011</a:t>
            </a:r>
          </a:p>
          <a:p>
            <a:pPr marL="285750" indent="-285750">
              <a:buFont typeface="Arial" panose="020B0604020202020204" pitchFamily="34" charset="0"/>
              <a:buChar char="•"/>
            </a:pPr>
            <a:r>
              <a:rPr lang="en-US" sz="1800" dirty="0"/>
              <a:t>More reviews that needs to be addressed</a:t>
            </a:r>
          </a:p>
        </p:txBody>
      </p:sp>
      <p:cxnSp>
        <p:nvCxnSpPr>
          <p:cNvPr id="14" name="Straight Connector 13">
            <a:extLst>
              <a:ext uri="{FF2B5EF4-FFF2-40B4-BE49-F238E27FC236}">
                <a16:creationId xmlns:a16="http://schemas.microsoft.com/office/drawing/2014/main" id="{E0CF97B7-4194-46C0-A54C-5E5DB68FF916}"/>
              </a:ext>
            </a:extLst>
          </p:cNvPr>
          <p:cNvCxnSpPr>
            <a:cxnSpLocks/>
          </p:cNvCxnSpPr>
          <p:nvPr/>
        </p:nvCxnSpPr>
        <p:spPr>
          <a:xfrm>
            <a:off x="7791450" y="2771775"/>
            <a:ext cx="0" cy="31908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9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Overall Rating</a:t>
            </a:r>
          </a:p>
        </p:txBody>
      </p:sp>
      <p:graphicFrame>
        <p:nvGraphicFramePr>
          <p:cNvPr id="11" name="Chart 10">
            <a:extLst>
              <a:ext uri="{FF2B5EF4-FFF2-40B4-BE49-F238E27FC236}">
                <a16:creationId xmlns:a16="http://schemas.microsoft.com/office/drawing/2014/main" id="{E9E9C535-ED91-4A4D-B83A-E1CFAF228CF7}"/>
              </a:ext>
            </a:extLst>
          </p:cNvPr>
          <p:cNvGraphicFramePr/>
          <p:nvPr>
            <p:extLst>
              <p:ext uri="{D42A27DB-BD31-4B8C-83A1-F6EECF244321}">
                <p14:modId xmlns:p14="http://schemas.microsoft.com/office/powerpoint/2010/main" val="4007111839"/>
              </p:ext>
            </p:extLst>
          </p:nvPr>
        </p:nvGraphicFramePr>
        <p:xfrm>
          <a:off x="5690586" y="2024109"/>
          <a:ext cx="5841508" cy="424352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3">
            <a:extLst>
              <a:ext uri="{FF2B5EF4-FFF2-40B4-BE49-F238E27FC236}">
                <a16:creationId xmlns:a16="http://schemas.microsoft.com/office/drawing/2014/main" id="{6269C59C-0F1D-4B46-B53E-A69A9C6623DA}"/>
              </a:ext>
            </a:extLst>
          </p:cNvPr>
          <p:cNvSpPr>
            <a:spLocks noGrp="1"/>
          </p:cNvSpPr>
          <p:nvPr>
            <p:ph type="body" sz="half" idx="2"/>
          </p:nvPr>
        </p:nvSpPr>
        <p:spPr>
          <a:xfrm>
            <a:off x="659906" y="1924237"/>
            <a:ext cx="4321997" cy="4343400"/>
          </a:xfrm>
        </p:spPr>
        <p:txBody>
          <a:bodyPr>
            <a:normAutofit/>
          </a:bodyPr>
          <a:lstStyle/>
          <a:p>
            <a:pPr marL="285750" indent="-285750">
              <a:buFont typeface="Arial" panose="020B0604020202020204" pitchFamily="34" charset="0"/>
              <a:buChar char="•"/>
            </a:pPr>
            <a:r>
              <a:rPr lang="en-US" sz="1800" dirty="0"/>
              <a:t>Singapore airline is ranked one of the top airlines in the world. </a:t>
            </a:r>
          </a:p>
          <a:p>
            <a:pPr marL="285750" indent="-285750">
              <a:buFont typeface="Arial" panose="020B0604020202020204" pitchFamily="34" charset="0"/>
              <a:buChar char="•"/>
            </a:pPr>
            <a:r>
              <a:rPr lang="en-US" sz="1800" dirty="0"/>
              <a:t>However according to the charts, it shows that the mean overall rating has dropped from a high score of 8 in 2013 to a score of less than 6 in 2020.</a:t>
            </a:r>
          </a:p>
        </p:txBody>
      </p:sp>
    </p:spTree>
    <p:extLst>
      <p:ext uri="{BB962C8B-B14F-4D97-AF65-F5344CB8AC3E}">
        <p14:creationId xmlns:p14="http://schemas.microsoft.com/office/powerpoint/2010/main" val="4992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Overall Rating</a:t>
            </a:r>
          </a:p>
        </p:txBody>
      </p:sp>
      <p:graphicFrame>
        <p:nvGraphicFramePr>
          <p:cNvPr id="11" name="Chart 10">
            <a:extLst>
              <a:ext uri="{FF2B5EF4-FFF2-40B4-BE49-F238E27FC236}">
                <a16:creationId xmlns:a16="http://schemas.microsoft.com/office/drawing/2014/main" id="{E9E9C535-ED91-4A4D-B83A-E1CFAF228CF7}"/>
              </a:ext>
            </a:extLst>
          </p:cNvPr>
          <p:cNvGraphicFramePr/>
          <p:nvPr>
            <p:extLst>
              <p:ext uri="{D42A27DB-BD31-4B8C-83A1-F6EECF244321}">
                <p14:modId xmlns:p14="http://schemas.microsoft.com/office/powerpoint/2010/main" val="405931627"/>
              </p:ext>
            </p:extLst>
          </p:nvPr>
        </p:nvGraphicFramePr>
        <p:xfrm>
          <a:off x="5690586" y="2024109"/>
          <a:ext cx="5841508" cy="424352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3">
            <a:extLst>
              <a:ext uri="{FF2B5EF4-FFF2-40B4-BE49-F238E27FC236}">
                <a16:creationId xmlns:a16="http://schemas.microsoft.com/office/drawing/2014/main" id="{6269C59C-0F1D-4B46-B53E-A69A9C6623DA}"/>
              </a:ext>
            </a:extLst>
          </p:cNvPr>
          <p:cNvSpPr>
            <a:spLocks noGrp="1"/>
          </p:cNvSpPr>
          <p:nvPr>
            <p:ph type="body" sz="half" idx="2"/>
          </p:nvPr>
        </p:nvSpPr>
        <p:spPr>
          <a:xfrm>
            <a:off x="840828" y="1828800"/>
            <a:ext cx="4025462" cy="4343400"/>
          </a:xfrm>
        </p:spPr>
        <p:txBody>
          <a:bodyPr>
            <a:normAutofit/>
          </a:bodyPr>
          <a:lstStyle/>
          <a:p>
            <a:pPr marL="285750" indent="-285750">
              <a:buFont typeface="Arial" panose="020B0604020202020204" pitchFamily="34" charset="0"/>
              <a:buChar char="•"/>
            </a:pPr>
            <a:r>
              <a:rPr lang="en-US" sz="1800" dirty="0"/>
              <a:t>ANA All Nippon Airways showed otherwise</a:t>
            </a:r>
          </a:p>
          <a:p>
            <a:pPr marL="285750" indent="-285750">
              <a:buFont typeface="Arial" panose="020B0604020202020204" pitchFamily="34" charset="0"/>
              <a:buChar char="•"/>
            </a:pPr>
            <a:r>
              <a:rPr lang="en-US" sz="1800" dirty="0"/>
              <a:t>ANA have been actively bringing new technological innovations to improve efficiency</a:t>
            </a:r>
          </a:p>
        </p:txBody>
      </p:sp>
    </p:spTree>
    <p:extLst>
      <p:ext uri="{BB962C8B-B14F-4D97-AF65-F5344CB8AC3E}">
        <p14:creationId xmlns:p14="http://schemas.microsoft.com/office/powerpoint/2010/main" val="2982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Topic Modelling</a:t>
            </a:r>
          </a:p>
        </p:txBody>
      </p:sp>
    </p:spTree>
    <p:extLst>
      <p:ext uri="{BB962C8B-B14F-4D97-AF65-F5344CB8AC3E}">
        <p14:creationId xmlns:p14="http://schemas.microsoft.com/office/powerpoint/2010/main" val="41862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1926</TotalTime>
  <Words>721</Words>
  <Application>Microsoft Office PowerPoint</Application>
  <PresentationFormat>Widescreen</PresentationFormat>
  <Paragraphs>130</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Open Sans</vt:lpstr>
      <vt:lpstr>Arial</vt:lpstr>
      <vt:lpstr>Book Antiqua</vt:lpstr>
      <vt:lpstr>Calibri</vt:lpstr>
      <vt:lpstr>Segoe UI Historic</vt:lpstr>
      <vt:lpstr>Sales Direction 16X9</vt:lpstr>
      <vt:lpstr>Airline Topic Labelling</vt:lpstr>
      <vt:lpstr>Scope</vt:lpstr>
      <vt:lpstr>Problem Statement</vt:lpstr>
      <vt:lpstr>Problem Statement</vt:lpstr>
      <vt:lpstr>Exploratory Data Analysis</vt:lpstr>
      <vt:lpstr>Mean Overall Rating</vt:lpstr>
      <vt:lpstr>Mean Overall Rating</vt:lpstr>
      <vt:lpstr>Mean Overall Rating</vt:lpstr>
      <vt:lpstr>Topic Modelling</vt:lpstr>
      <vt:lpstr>Process</vt:lpstr>
      <vt:lpstr>Scoring Method</vt:lpstr>
      <vt:lpstr>Word Labels</vt:lpstr>
      <vt:lpstr>Word Labels</vt:lpstr>
      <vt:lpstr>Text Classification</vt:lpstr>
      <vt:lpstr>Process</vt:lpstr>
      <vt:lpstr>Modelling</vt:lpstr>
      <vt:lpstr>Prototype</vt:lpstr>
      <vt:lpstr>Conclusion</vt:lpstr>
      <vt:lpstr>Considerations</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Topic Labelling</dc:title>
  <dc:creator>3388</dc:creator>
  <cp:lastModifiedBy>3388</cp:lastModifiedBy>
  <cp:revision>65</cp:revision>
  <dcterms:created xsi:type="dcterms:W3CDTF">2020-06-26T02:33:41Z</dcterms:created>
  <dcterms:modified xsi:type="dcterms:W3CDTF">2020-06-28T11:41:24Z</dcterms:modified>
</cp:coreProperties>
</file>